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539" r:id="rId5"/>
    <p:sldId id="257" r:id="rId6"/>
    <p:sldId id="557" r:id="rId7"/>
    <p:sldId id="558" r:id="rId8"/>
    <p:sldId id="559" r:id="rId9"/>
    <p:sldId id="543" r:id="rId10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76" d="100"/>
          <a:sy n="76" d="100"/>
        </p:scale>
        <p:origin x="946" y="53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92FDDB8-9CC4-4C8A-83DF-0F91F8EA6E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55FA279-CBCE-4F39-B095-B2ABAE6CC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DD2C5D-C18D-4E6C-A2D4-778F1B107F88}" type="datetime1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CC949D-5BAB-4E39-8E0B-64D5D6F377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A72378C-27B4-40DC-91D7-70C358C820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83824B-BCCD-4CC8-B0D1-87ED5DB360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450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14305C-8F9E-4C85-8278-4701B4EA6A82}" type="datetime1">
              <a:rPr lang="sv-SE" noProof="0" smtClean="0"/>
              <a:t>2023-09-25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C3B2649-7BD8-4005-A99E-30D13769A8B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03401A8-3220-413E-B964-4A8659985FD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73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455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967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050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16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ulär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7" name="Rektangulär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8" name="Rubrik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>
            <a:lvl1pPr>
              <a:defRPr sz="5200"/>
            </a:lvl1pPr>
          </a:lstStyle>
          <a:p>
            <a:pPr algn="l" rtl="0"/>
            <a:r>
              <a:rPr lang="sv-SE" sz="4800" noProof="0"/>
              <a:t>Klicka här för att lägga till en rubrik</a:t>
            </a:r>
          </a:p>
        </p:txBody>
      </p:sp>
      <p:sp>
        <p:nvSpPr>
          <p:cNvPr id="9" name="Underrubrik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lägga till underrubrik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0008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6384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17905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17904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11" name="Platshållare för text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2292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2" name="Platshållare för innehåll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22292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698867" y="2697480"/>
            <a:ext cx="2971800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7698867" y="3401568"/>
            <a:ext cx="2971800" cy="2449645"/>
          </a:xfrm>
        </p:spPr>
        <p:txBody>
          <a:bodyPr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anfat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6" name="Rektangulär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7" name="Rubrik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6" name="Platshållare för bild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7" name="Platshållare för bild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2" name="Platshållare för innehåll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ktangulär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3" name="Rektangulär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4" name="Frihandsfigur: Figur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5" name="Rubrik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rtlCol="0" anchor="t"/>
          <a:lstStyle>
            <a:lvl1pPr>
              <a:defRPr sz="4200"/>
            </a:lvl1pPr>
          </a:lstStyle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2" name="Platshållare för bild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3" name="Platshållare för bild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innehåll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ktangulär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6" name="Rektangulär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7" name="Rektangulär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8" name="Rubrik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2" name="Platshållare för innehåll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ktangulär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1" name="Rektangulär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 useBgFill="1">
        <p:nvSpPr>
          <p:cNvPr id="12" name="Frihandsfigur: Figur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3" name="Rubrik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 rtlCol="0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bild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6" name="Platshållare för innehåll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ry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andsfigur: Figur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5" name="Rubrik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rtlCol="0" anchor="ctr">
            <a:normAutofit/>
          </a:bodyPr>
          <a:lstStyle>
            <a:lvl1pPr>
              <a:defRPr sz="6000"/>
            </a:lvl1pPr>
          </a:lstStyle>
          <a:p>
            <a:pPr algn="l" rtl="0"/>
            <a:r>
              <a:rPr lang="sv-SE" noProof="0"/>
              <a:t>Klicka här för att ändra mall för rubrikformat</a:t>
            </a:r>
          </a:p>
        </p:txBody>
      </p:sp>
      <p:sp>
        <p:nvSpPr>
          <p:cNvPr id="16" name="Underrubrik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ram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  <p:sp useBgFill="1">
        <p:nvSpPr>
          <p:cNvPr id="6" name="Rektangulär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3" name="Rubrik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 anchor="ctr">
            <a:normAutofit/>
          </a:bodyPr>
          <a:lstStyle>
            <a:lvl1pPr>
              <a:defRPr sz="4400"/>
            </a:lvl1pPr>
          </a:lstStyle>
          <a:p>
            <a:pPr algn="l" rtl="0"/>
            <a:r>
              <a:rPr lang="sv-SE" noProof="0"/>
              <a:t>Klicka här för att ändra mall för rubrikformat</a:t>
            </a:r>
          </a:p>
        </p:txBody>
      </p:sp>
      <p:sp>
        <p:nvSpPr>
          <p:cNvPr id="14" name="Underrubrik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v-SE" noProof="0"/>
              <a:t>1/3/20XX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0" name="Platshållare för bild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2" name="Platshållare för text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3" name="Platshållare för text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1" name="Platshållare för bild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4" name="Platshållare för text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32" name="Platshållare för bild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sv-SE" noProof="0"/>
              <a:t>Klicka på ikonen för att lägga till en bild</a:t>
            </a:r>
          </a:p>
        </p:txBody>
      </p:sp>
      <p:sp>
        <p:nvSpPr>
          <p:cNvPr id="26" name="Platshållare för text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sv-SE" noProof="0"/>
              <a:t>Namn</a:t>
            </a:r>
          </a:p>
        </p:txBody>
      </p:sp>
      <p:sp>
        <p:nvSpPr>
          <p:cNvPr id="27" name="Platshållare för text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sv-SE" noProof="0"/>
              <a:t>Titel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181225"/>
            <a:ext cx="10515600" cy="387667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umn för innehåll 2 (jämförelse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904" y="1517904"/>
            <a:ext cx="9144000" cy="787146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17905" y="2696718"/>
            <a:ext cx="4334256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17904" y="3397337"/>
            <a:ext cx="4334256" cy="2449645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36792" y="2696718"/>
            <a:ext cx="4334256" cy="606026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36792" y="3397337"/>
            <a:ext cx="4334256" cy="2449645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Exempel på sidfotstext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noProof="0"/>
              <a:t>1/3/20XX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 rtl="0"/>
            <a:r>
              <a:rPr lang="sv-SE" noProof="0"/>
              <a:t>1/3/20XX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r>
              <a:rPr lang="sv-SE" sz="1000" noProof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rtl="0"/>
            <a:fld id="{CB1E4CB7-CB13-4810-BF18-BE31AFC64F93}" type="slidenum">
              <a:rPr lang="sv-SE" noProof="0" smtClean="0"/>
              <a:pPr rtl="0"/>
              <a:t>‹#›</a:t>
            </a:fld>
            <a:endParaRPr lang="sv-SE" sz="1000" noProof="0"/>
          </a:p>
        </p:txBody>
      </p:sp>
      <p:sp>
        <p:nvSpPr>
          <p:cNvPr id="8" name="Frihandsfigur: Figur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3" r:id="rId4"/>
    <p:sldLayoutId id="2147483650" r:id="rId5"/>
    <p:sldLayoutId id="2147483664" r:id="rId6"/>
    <p:sldLayoutId id="2147483669" r:id="rId7"/>
    <p:sldLayoutId id="2147483654" r:id="rId8"/>
    <p:sldLayoutId id="2147483653" r:id="rId9"/>
    <p:sldLayoutId id="2147483670" r:id="rId10"/>
    <p:sldLayoutId id="2147483662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/>
          <a:p>
            <a:pPr rtl="0"/>
            <a:r>
              <a:rPr lang="sv-SE" sz="4200" dirty="0"/>
              <a:t>Arbetsmiljö 2023-2024</a:t>
            </a:r>
          </a:p>
        </p:txBody>
      </p:sp>
      <p:sp>
        <p:nvSpPr>
          <p:cNvPr id="20" name="Underrubrik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/>
          <a:p>
            <a:pPr rtl="0"/>
            <a:r>
              <a:rPr lang="sv-SE" dirty="0"/>
              <a:t>Uppföljning – actions m.m.</a:t>
            </a:r>
          </a:p>
        </p:txBody>
      </p:sp>
      <p:pic>
        <p:nvPicPr>
          <p:cNvPr id="10" name="Platshållare för bild 9" descr="Bild på en gul smoothie med frukt i bakgrunden.&#10;">
            <a:extLst>
              <a:ext uri="{FF2B5EF4-FFF2-40B4-BE49-F238E27FC236}">
                <a16:creationId xmlns:a16="http://schemas.microsoft.com/office/drawing/2014/main" id="{EAC24423-E635-494B-9CD9-DF28FD91BE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0952" y="754711"/>
            <a:ext cx="6099048" cy="5340096"/>
          </a:xfrm>
        </p:spPr>
      </p:pic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29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576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096" y="3800858"/>
            <a:ext cx="3895344" cy="2295144"/>
          </a:xfrm>
        </p:spPr>
      </p:pic>
      <p:sp>
        <p:nvSpPr>
          <p:cNvPr id="24" name="Platshållare för bildnummer 23">
            <a:extLst>
              <a:ext uri="{FF2B5EF4-FFF2-40B4-BE49-F238E27FC236}">
                <a16:creationId xmlns:a16="http://schemas.microsoft.com/office/drawing/2014/main" id="{B583B8C6-95CF-4DD9-AFF1-3E252935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9" name="Rubrik 2">
            <a:extLst>
              <a:ext uri="{FF2B5EF4-FFF2-40B4-BE49-F238E27FC236}">
                <a16:creationId xmlns:a16="http://schemas.microsoft.com/office/drawing/2014/main" id="{BD60D7E9-6A21-2294-7CFF-9D776A694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1465263"/>
            <a:ext cx="6099175" cy="196373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2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altLang="sv-SE" sz="4000" dirty="0"/>
              <a:t>Effektiv PA 2023-2024 MAXI - Uppföljning</a:t>
            </a:r>
          </a:p>
        </p:txBody>
      </p:sp>
      <p:sp>
        <p:nvSpPr>
          <p:cNvPr id="11" name="Underrubrik 3">
            <a:extLst>
              <a:ext uri="{FF2B5EF4-FFF2-40B4-BE49-F238E27FC236}">
                <a16:creationId xmlns:a16="http://schemas.microsoft.com/office/drawing/2014/main" id="{5A55A154-B8E3-9D13-BC93-F53C39158375}"/>
              </a:ext>
            </a:extLst>
          </p:cNvPr>
          <p:cNvSpPr txBox="1">
            <a:spLocks/>
          </p:cNvSpPr>
          <p:nvPr/>
        </p:nvSpPr>
        <p:spPr>
          <a:xfrm>
            <a:off x="5441950" y="3555365"/>
            <a:ext cx="4965700" cy="1147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40080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86968" indent="-27432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5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sv-SE" dirty="0"/>
              <a:t>MAXI ICA Stormarknad </a:t>
            </a:r>
            <a:br>
              <a:rPr lang="sv-SE" dirty="0"/>
            </a:br>
            <a:r>
              <a:rPr lang="sv-SE" dirty="0"/>
              <a:t>S A M – systematiskt arbetsmiljöarbete 2023-2024</a:t>
            </a:r>
          </a:p>
        </p:txBody>
      </p:sp>
    </p:spTree>
    <p:extLst>
      <p:ext uri="{BB962C8B-B14F-4D97-AF65-F5344CB8AC3E}">
        <p14:creationId xmlns:p14="http://schemas.microsoft.com/office/powerpoint/2010/main" val="326050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24" name="Platshållare för bildnummer 23">
            <a:extLst>
              <a:ext uri="{FF2B5EF4-FFF2-40B4-BE49-F238E27FC236}">
                <a16:creationId xmlns:a16="http://schemas.microsoft.com/office/drawing/2014/main" id="{B583B8C6-95CF-4DD9-AFF1-3E252935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8368" y="573024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sv-SE" sz="1100" smtClean="0"/>
              <a:pPr rtl="0"/>
              <a:t>3</a:t>
            </a:fld>
            <a:endParaRPr lang="sv-SE" sz="1100"/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CBFC1F54-395E-7132-5C0E-31A8DC849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93757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Psykosocial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arbetsmiljö</a:t>
            </a:r>
          </a:p>
        </p:txBody>
      </p:sp>
      <p:sp>
        <p:nvSpPr>
          <p:cNvPr id="3" name="Oval 6">
            <a:extLst>
              <a:ext uri="{FF2B5EF4-FFF2-40B4-BE49-F238E27FC236}">
                <a16:creationId xmlns:a16="http://schemas.microsoft.com/office/drawing/2014/main" id="{5A9263A3-52A7-9BE1-362A-4F9F47350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174021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Utvecklings-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möjligheter</a:t>
            </a:r>
          </a:p>
        </p:txBody>
      </p:sp>
      <p:sp>
        <p:nvSpPr>
          <p:cNvPr id="4" name="Oval 7">
            <a:extLst>
              <a:ext uri="{FF2B5EF4-FFF2-40B4-BE49-F238E27FC236}">
                <a16:creationId xmlns:a16="http://schemas.microsoft.com/office/drawing/2014/main" id="{80BCC1AC-6895-B52C-4ED8-6162A3D29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254285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Fysiska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arbetsmiljön</a:t>
            </a: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6EFA65EE-6CE1-0976-18A6-14EAB888A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334708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Utbildnings-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möjligheter</a:t>
            </a: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08E5046C-B0E7-5417-1E1B-7B6F2ACAB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414972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Kompetens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i arbetet</a:t>
            </a:r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3586F3CD-C5AF-3539-3071-6E5FBCD6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495236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Trivsel</a:t>
            </a: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05B9B6CC-2610-FDE4-1A6D-3ECC332CB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493" y="575659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Rehabilitering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9FA6B5B-276A-6A13-76CE-97D5DDC59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2708" y="252063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Motivation 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arbetet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F887F85-11EB-200B-33CA-E24CAF57A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91376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Kundrelationer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ED1B0DE-9140-31A7-721F-2174282D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171005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Säkerhet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7BE57EC-7FD5-D0DF-135F-93EDDAC78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250634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Goda &amp; tydliga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rutiner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07A6E601-1585-34E2-5394-492BAAB7B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3302635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Bra ledarskap</a:t>
            </a:r>
          </a:p>
        </p:txBody>
      </p:sp>
      <p:sp>
        <p:nvSpPr>
          <p:cNvPr id="19" name="Oval 19">
            <a:extLst>
              <a:ext uri="{FF2B5EF4-FFF2-40B4-BE49-F238E27FC236}">
                <a16:creationId xmlns:a16="http://schemas.microsoft.com/office/drawing/2014/main" id="{0469A2B0-D4F3-32F3-C11B-BC3FDEBF4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4966653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Bra medarbetar-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skap</a:t>
            </a:r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D1376E7B-25F4-2AE1-555D-E7500CA5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171005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Organisations –</a:t>
            </a:r>
            <a:br>
              <a:rPr lang="sv-SE" sz="1100" dirty="0"/>
            </a:br>
            <a:r>
              <a:rPr lang="sv-SE" sz="1100" dirty="0"/>
              <a:t>utveckling</a:t>
            </a:r>
          </a:p>
        </p:txBody>
      </p:sp>
      <p:sp>
        <p:nvSpPr>
          <p:cNvPr id="21" name="Oval 21">
            <a:extLst>
              <a:ext uri="{FF2B5EF4-FFF2-40B4-BE49-F238E27FC236}">
                <a16:creationId xmlns:a16="http://schemas.microsoft.com/office/drawing/2014/main" id="{33F028D2-40D9-7367-9077-A1252FA20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91376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Butikslokalen/</a:t>
            </a:r>
            <a:br>
              <a:rPr lang="sv-SE" sz="1100" dirty="0"/>
            </a:br>
            <a:r>
              <a:rPr lang="sv-SE" sz="1100" dirty="0"/>
              <a:t>utrustning</a:t>
            </a:r>
          </a:p>
        </p:txBody>
      </p:sp>
      <p:sp>
        <p:nvSpPr>
          <p:cNvPr id="22" name="Oval 22">
            <a:extLst>
              <a:ext uri="{FF2B5EF4-FFF2-40B4-BE49-F238E27FC236}">
                <a16:creationId xmlns:a16="http://schemas.microsoft.com/office/drawing/2014/main" id="{816E1E37-8B91-D4AE-1D59-097618AE5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4170363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Kvinna / Man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Äldre / Yngre</a:t>
            </a:r>
          </a:p>
        </p:txBody>
      </p:sp>
      <p:sp>
        <p:nvSpPr>
          <p:cNvPr id="23" name="Oval 23">
            <a:extLst>
              <a:ext uri="{FF2B5EF4-FFF2-40B4-BE49-F238E27FC236}">
                <a16:creationId xmlns:a16="http://schemas.microsoft.com/office/drawing/2014/main" id="{8D93702A-5B30-7DAB-16A8-8122AE8C3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563" y="1710054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aktiviteter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424582C-189D-BA5B-346C-6F4D766F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988" y="330263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Bra 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planering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C6A628D-6CA9-C403-2680-14FFBDF89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5834380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Kommunikation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1064068-823E-0C6B-FC89-C0ACB921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563" y="3314857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Hälsa</a:t>
            </a: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8C065E5A-2931-ED46-B35A-52039D8D9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80" y="4170363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/>
              <a:t>Introduktion</a:t>
            </a:r>
          </a:p>
        </p:txBody>
      </p:sp>
      <p:sp>
        <p:nvSpPr>
          <p:cNvPr id="29" name="Oval 20">
            <a:extLst>
              <a:ext uri="{FF2B5EF4-FFF2-40B4-BE49-F238E27FC236}">
                <a16:creationId xmlns:a16="http://schemas.microsoft.com/office/drawing/2014/main" id="{E82C20C9-B290-AFAF-DC7C-BF67F0E17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2506345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Belastnings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ergonomi</a:t>
            </a:r>
          </a:p>
        </p:txBody>
      </p:sp>
      <p:sp>
        <p:nvSpPr>
          <p:cNvPr id="30" name="Oval 22">
            <a:extLst>
              <a:ext uri="{FF2B5EF4-FFF2-40B4-BE49-F238E27FC236}">
                <a16:creationId xmlns:a16="http://schemas.microsoft.com/office/drawing/2014/main" id="{F23CCD29-96B5-6C1A-C5BD-A1E5E3BB2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5" y="4980940"/>
            <a:ext cx="1655763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Introduktion</a:t>
            </a:r>
          </a:p>
        </p:txBody>
      </p:sp>
      <p:sp>
        <p:nvSpPr>
          <p:cNvPr id="31" name="Oval 22">
            <a:extLst>
              <a:ext uri="{FF2B5EF4-FFF2-40B4-BE49-F238E27FC236}">
                <a16:creationId xmlns:a16="http://schemas.microsoft.com/office/drawing/2014/main" id="{0387CEFA-912A-942D-13BF-4261E050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388" y="5785168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Medarbetarsamtal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 err="1"/>
              <a:t>Coaching</a:t>
            </a:r>
            <a:endParaRPr lang="sv-SE" sz="1100" dirty="0"/>
          </a:p>
        </p:txBody>
      </p:sp>
      <p:sp>
        <p:nvSpPr>
          <p:cNvPr id="32" name="Oval 22">
            <a:extLst>
              <a:ext uri="{FF2B5EF4-FFF2-40B4-BE49-F238E27FC236}">
                <a16:creationId xmlns:a16="http://schemas.microsoft.com/office/drawing/2014/main" id="{2821B77B-40A8-8EC6-3EFD-45CB4A16B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2708" y="913764"/>
            <a:ext cx="1655762" cy="720725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Personal –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/>
              <a:t>utrymmen</a:t>
            </a:r>
          </a:p>
        </p:txBody>
      </p:sp>
      <p:sp>
        <p:nvSpPr>
          <p:cNvPr id="33" name="textruta 25">
            <a:extLst>
              <a:ext uri="{FF2B5EF4-FFF2-40B4-BE49-F238E27FC236}">
                <a16:creationId xmlns:a16="http://schemas.microsoft.com/office/drawing/2014/main" id="{84104787-8260-F040-52F3-E10966498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36" y="6346513"/>
            <a:ext cx="3735318" cy="26161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100" b="1" dirty="0">
                <a:latin typeface="+mn-lt"/>
                <a:cs typeface="Arial" panose="020B0604020202020204" pitchFamily="34" charset="0"/>
              </a:rPr>
              <a:t>Effektiv PA 2023–2024 grönt ljus inom alla områden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3046815D-1870-1252-FE1D-C1520B742902}"/>
              </a:ext>
            </a:extLst>
          </p:cNvPr>
          <p:cNvSpPr txBox="1"/>
          <p:nvPr/>
        </p:nvSpPr>
        <p:spPr>
          <a:xfrm>
            <a:off x="659835" y="214490"/>
            <a:ext cx="6011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altLang="sv-SE" sz="1800" b="1" dirty="0">
                <a:cs typeface="Arial" panose="020B0604020202020204" pitchFamily="34" charset="0"/>
              </a:rPr>
              <a:t>Effektiv PA 2023–2024 grönt ljus inom alla 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967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9" name="textruta 14">
            <a:extLst>
              <a:ext uri="{FF2B5EF4-FFF2-40B4-BE49-F238E27FC236}">
                <a16:creationId xmlns:a16="http://schemas.microsoft.com/office/drawing/2014/main" id="{C0552641-B7E2-8A61-BD8D-F6AE12F24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1210" y="87630"/>
            <a:ext cx="46085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200" dirty="0">
                <a:latin typeface="+mn-lt"/>
                <a:cs typeface="Arial" panose="020B0604020202020204" pitchFamily="34" charset="0"/>
              </a:rPr>
              <a:t>Tydlig organisation som arbetar aktivt för säkerställa och utveckla en attraktiv arbetsplats och företag med löpande </a:t>
            </a:r>
            <a:br>
              <a:rPr lang="sv-SE" altLang="sv-SE" sz="1200" dirty="0">
                <a:latin typeface="+mn-lt"/>
                <a:cs typeface="Arial" panose="020B0604020202020204" pitchFamily="34" charset="0"/>
              </a:rPr>
            </a:br>
            <a:r>
              <a:rPr lang="sv-SE" altLang="sv-SE" sz="1200" dirty="0">
                <a:latin typeface="+mn-lt"/>
                <a:cs typeface="Arial" panose="020B0604020202020204" pitchFamily="34" charset="0"/>
              </a:rPr>
              <a:t>fokus på arbetsmiljön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5053409-F5CE-FE26-2DAB-21034D1115D5}"/>
              </a:ext>
            </a:extLst>
          </p:cNvPr>
          <p:cNvSpPr txBox="1"/>
          <p:nvPr/>
        </p:nvSpPr>
        <p:spPr>
          <a:xfrm>
            <a:off x="351384" y="148590"/>
            <a:ext cx="399724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/>
              <a:t>MAXI butikens – organisation – SAM </a:t>
            </a:r>
            <a:br>
              <a:rPr lang="sv-SE" sz="900" dirty="0"/>
            </a:br>
            <a:r>
              <a:rPr lang="sv-SE" sz="900" dirty="0"/>
              <a:t>(systematiskt arbetsmiljöarbete)</a:t>
            </a:r>
            <a:endParaRPr lang="sv-SE" dirty="0"/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AD3D557F-B03F-033E-AC36-789722EDD4A5}"/>
              </a:ext>
            </a:extLst>
          </p:cNvPr>
          <p:cNvSpPr/>
          <p:nvPr/>
        </p:nvSpPr>
        <p:spPr>
          <a:xfrm>
            <a:off x="5368925" y="1188403"/>
            <a:ext cx="1500188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Ledningsgruppen är ansvariga för det löpande SAM-arbetet</a:t>
            </a:r>
          </a:p>
        </p:txBody>
      </p: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EE3FCB6B-2306-EAFE-5CA5-7CA5093DC70A}"/>
              </a:ext>
            </a:extLst>
          </p:cNvPr>
          <p:cNvSpPr/>
          <p:nvPr/>
        </p:nvSpPr>
        <p:spPr>
          <a:xfrm>
            <a:off x="7460298" y="1188403"/>
            <a:ext cx="1500187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Kartläggning och riskanalys genomförs via skyddskommittén</a:t>
            </a:r>
          </a:p>
        </p:txBody>
      </p:sp>
      <p:sp>
        <p:nvSpPr>
          <p:cNvPr id="37" name="Rounded Rectangle 7">
            <a:extLst>
              <a:ext uri="{FF2B5EF4-FFF2-40B4-BE49-F238E27FC236}">
                <a16:creationId xmlns:a16="http://schemas.microsoft.com/office/drawing/2014/main" id="{25C6D573-A169-182B-95D5-28A7F8675313}"/>
              </a:ext>
            </a:extLst>
          </p:cNvPr>
          <p:cNvSpPr/>
          <p:nvPr/>
        </p:nvSpPr>
        <p:spPr>
          <a:xfrm>
            <a:off x="9582150" y="1188403"/>
            <a:ext cx="1500188" cy="7143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dirty="0">
                <a:solidFill>
                  <a:schemeClr val="tx1"/>
                </a:solidFill>
              </a:rPr>
              <a:t>MAXI handlaren är ytterst ansvarig för företagets SAM - arbete</a:t>
            </a:r>
          </a:p>
        </p:txBody>
      </p:sp>
      <p:cxnSp>
        <p:nvCxnSpPr>
          <p:cNvPr id="38" name="Straight Arrow Connector 9">
            <a:extLst>
              <a:ext uri="{FF2B5EF4-FFF2-40B4-BE49-F238E27FC236}">
                <a16:creationId xmlns:a16="http://schemas.microsoft.com/office/drawing/2014/main" id="{2E8A53B4-E0AF-5459-8853-8B43F70DCFEF}"/>
              </a:ext>
            </a:extLst>
          </p:cNvPr>
          <p:cNvCxnSpPr/>
          <p:nvPr/>
        </p:nvCxnSpPr>
        <p:spPr>
          <a:xfrm rot="5400000">
            <a:off x="5653882" y="2473484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0">
            <a:extLst>
              <a:ext uri="{FF2B5EF4-FFF2-40B4-BE49-F238E27FC236}">
                <a16:creationId xmlns:a16="http://schemas.microsoft.com/office/drawing/2014/main" id="{9607426A-7293-9F15-FB08-344EE7632C8D}"/>
              </a:ext>
            </a:extLst>
          </p:cNvPr>
          <p:cNvCxnSpPr/>
          <p:nvPr/>
        </p:nvCxnSpPr>
        <p:spPr>
          <a:xfrm rot="5400000">
            <a:off x="7816692" y="2473484"/>
            <a:ext cx="8572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11">
            <a:extLst>
              <a:ext uri="{FF2B5EF4-FFF2-40B4-BE49-F238E27FC236}">
                <a16:creationId xmlns:a16="http://schemas.microsoft.com/office/drawing/2014/main" id="{0FBD1C0B-AFDF-51A4-79D3-5D038DD36EA7}"/>
              </a:ext>
            </a:extLst>
          </p:cNvPr>
          <p:cNvCxnSpPr/>
          <p:nvPr/>
        </p:nvCxnSpPr>
        <p:spPr>
          <a:xfrm rot="5400000">
            <a:off x="9938544" y="2473484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2">
            <a:extLst>
              <a:ext uri="{FF2B5EF4-FFF2-40B4-BE49-F238E27FC236}">
                <a16:creationId xmlns:a16="http://schemas.microsoft.com/office/drawing/2014/main" id="{704243C5-7EAE-D45B-DD33-13A998BE0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815" y="2994343"/>
            <a:ext cx="2024913" cy="31700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Respektive försäljningschef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är ansvarig för arbetsmiljön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inom sitt ansvarsområde;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**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Med arbetsmiljöansvar avses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bl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a: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Systematiskt arbetsmiljöarbete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Fysisk arbetsmiljö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Psykosocial arbetsmiljö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Utrustning och inventarier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Introduktion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Kartläggning och riskanalys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Säkerhet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Gott ledarskap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Gott medarbetarskap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Rehabilitering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** i </a:t>
            </a: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ledn.grp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kan vissa punkter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åligga butikschef motsvarande.</a:t>
            </a:r>
          </a:p>
        </p:txBody>
      </p:sp>
      <p:sp>
        <p:nvSpPr>
          <p:cNvPr id="42" name="TextBox 13">
            <a:extLst>
              <a:ext uri="{FF2B5EF4-FFF2-40B4-BE49-F238E27FC236}">
                <a16:creationId xmlns:a16="http://schemas.microsoft.com/office/drawing/2014/main" id="{86FF562A-270F-4EDF-F53E-431F715B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980" y="2994343"/>
            <a:ext cx="2262158" cy="27084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Skyddskommittén är ansvarig för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övergripande kartläggning och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riskanalys av arbetsmiljön </a:t>
            </a: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inom företaget; </a:t>
            </a:r>
          </a:p>
          <a:p>
            <a:pPr eaLnBrk="1" hangingPunct="1"/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Skyddskommittén agerar enligt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följande: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Tre till fyra kartläggningsmöten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per år (enligt schema)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Upprättar förslag till handlingsplan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för SAM arbetet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Vid behov mer frekvent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I skyddskommittén ingår minst 2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representanter från ledningsgrupp</a:t>
            </a:r>
          </a:p>
          <a:p>
            <a:pPr eaLnBrk="1" hangingPunct="1">
              <a:buFontTx/>
              <a:buChar char="-"/>
            </a:pPr>
            <a:r>
              <a:rPr lang="sv-SE" altLang="sv-SE" sz="1000" dirty="0">
                <a:latin typeface="+mn-lt"/>
                <a:cs typeface="Arial" panose="020B0604020202020204" pitchFamily="34" charset="0"/>
              </a:rPr>
              <a:t>Rapporterar skriftligen till MAXI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handlare och ledningsgrupp</a:t>
            </a:r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9A707D4F-5046-6EF8-C340-A865E8F4E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6590" y="2994343"/>
            <a:ext cx="1863011" cy="17851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Ytterst ansvarig för </a:t>
            </a:r>
            <a:r>
              <a:rPr lang="sv-SE" altLang="sv-SE" sz="1000" dirty="0" err="1">
                <a:latin typeface="+mn-lt"/>
                <a:cs typeface="Arial" panose="020B0604020202020204" pitchFamily="34" charset="0"/>
              </a:rPr>
              <a:t>arbets</a:t>
            </a:r>
            <a:r>
              <a:rPr lang="sv-SE" altLang="sv-SE" sz="1000" dirty="0">
                <a:latin typeface="+mn-lt"/>
                <a:cs typeface="Arial" panose="020B0604020202020204" pitchFamily="34" charset="0"/>
              </a:rPr>
              <a:t> –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miljö och SAM arbetet är 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MAXI handlaren.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Löpande uppföljningsarbete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sker via ledningsgruppen.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r>
              <a:rPr lang="sv-SE" altLang="sv-SE" sz="1000" dirty="0">
                <a:latin typeface="+mn-lt"/>
                <a:cs typeface="Arial" panose="020B0604020202020204" pitchFamily="34" charset="0"/>
              </a:rPr>
              <a:t>Fastställer handlingsplan för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r>
              <a:rPr lang="sv-SE" altLang="sv-SE" sz="1000" dirty="0">
                <a:latin typeface="+mn-lt"/>
                <a:cs typeface="Arial" panose="020B0604020202020204" pitchFamily="34" charset="0"/>
              </a:rPr>
              <a:t>SAM arbetet.</a:t>
            </a:r>
            <a:br>
              <a:rPr lang="sv-SE" altLang="sv-SE" sz="1000" dirty="0">
                <a:latin typeface="+mn-lt"/>
                <a:cs typeface="Arial" panose="020B0604020202020204" pitchFamily="34" charset="0"/>
              </a:rPr>
            </a:br>
            <a:endParaRPr lang="sv-SE" altLang="sv-SE" sz="1000" dirty="0">
              <a:latin typeface="+mn-lt"/>
              <a:cs typeface="Arial" panose="020B0604020202020204" pitchFamily="34" charset="0"/>
            </a:endParaRPr>
          </a:p>
          <a:p>
            <a:pPr eaLnBrk="1" hangingPunct="1"/>
            <a:endParaRPr lang="sv-SE" altLang="sv-SE" sz="1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D2F0C6AA-96BA-3A8C-9700-EE07D2DB7F32}"/>
              </a:ext>
            </a:extLst>
          </p:cNvPr>
          <p:cNvSpPr/>
          <p:nvPr/>
        </p:nvSpPr>
        <p:spPr>
          <a:xfrm>
            <a:off x="5123815" y="6232209"/>
            <a:ext cx="2024913" cy="53816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Ledningsgruppen har regelbundet möten varje vecka där SAM ingår</a:t>
            </a:r>
          </a:p>
        </p:txBody>
      </p:sp>
      <p:sp>
        <p:nvSpPr>
          <p:cNvPr id="45" name="Rounded Rectangle 17">
            <a:extLst>
              <a:ext uri="{FF2B5EF4-FFF2-40B4-BE49-F238E27FC236}">
                <a16:creationId xmlns:a16="http://schemas.microsoft.com/office/drawing/2014/main" id="{A0256056-B79A-0F3B-3CBD-AD22ABDAFD96}"/>
              </a:ext>
            </a:extLst>
          </p:cNvPr>
          <p:cNvSpPr/>
          <p:nvPr/>
        </p:nvSpPr>
        <p:spPr>
          <a:xfrm>
            <a:off x="7237412" y="5772785"/>
            <a:ext cx="2230725" cy="53816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3-4 st. kartläggnings &amp;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Riskanalysmöten / år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dirty="0">
                <a:solidFill>
                  <a:schemeClr val="tx1"/>
                </a:solidFill>
              </a:rPr>
              <a:t>Dokumenterade</a:t>
            </a:r>
          </a:p>
        </p:txBody>
      </p:sp>
    </p:spTree>
    <p:extLst>
      <p:ext uri="{BB962C8B-B14F-4D97-AF65-F5344CB8AC3E}">
        <p14:creationId xmlns:p14="http://schemas.microsoft.com/office/powerpoint/2010/main" val="25166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bild 7" descr="Bild med hallon">
            <a:extLst>
              <a:ext uri="{FF2B5EF4-FFF2-40B4-BE49-F238E27FC236}">
                <a16:creationId xmlns:a16="http://schemas.microsoft.com/office/drawing/2014/main" id="{4261B567-0AEE-4B25-B882-091D29B2DB1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533" y="1517652"/>
            <a:ext cx="1947672" cy="2295144"/>
          </a:xfrm>
        </p:spPr>
      </p:pic>
      <p:pic>
        <p:nvPicPr>
          <p:cNvPr id="10" name="Platshållare för bild 9" descr="Bild med skivad kiwi">
            <a:extLst>
              <a:ext uri="{FF2B5EF4-FFF2-40B4-BE49-F238E27FC236}">
                <a16:creationId xmlns:a16="http://schemas.microsoft.com/office/drawing/2014/main" id="{E7D4F42E-FC10-4897-B233-22F58F00B85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0008" y="1517904"/>
            <a:ext cx="1947672" cy="2295144"/>
          </a:xfrm>
        </p:spPr>
      </p:pic>
      <p:pic>
        <p:nvPicPr>
          <p:cNvPr id="12" name="Platshållare för bild 11" descr="Bild på gul smoothie med frukt i bakgrunden">
            <a:extLst>
              <a:ext uri="{FF2B5EF4-FFF2-40B4-BE49-F238E27FC236}">
                <a16:creationId xmlns:a16="http://schemas.microsoft.com/office/drawing/2014/main" id="{E36C0D92-B4CD-4560-A77C-BEAFB12733D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336" y="3800858"/>
            <a:ext cx="3895344" cy="2295144"/>
          </a:xfr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29C7DC01-DEF9-7198-DB62-3893D972BE0B}"/>
              </a:ext>
            </a:extLst>
          </p:cNvPr>
          <p:cNvSpPr txBox="1">
            <a:spLocks noChangeArrowheads="1"/>
          </p:cNvSpPr>
          <p:nvPr/>
        </p:nvSpPr>
        <p:spPr>
          <a:xfrm>
            <a:off x="121920" y="101600"/>
            <a:ext cx="11998960" cy="11430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Vi har gjort och gör en mängd bra saker som förbättrar arbetsmiljön</a:t>
            </a:r>
          </a:p>
        </p:txBody>
      </p:sp>
      <p:sp>
        <p:nvSpPr>
          <p:cNvPr id="3" name="textruta 4">
            <a:extLst>
              <a:ext uri="{FF2B5EF4-FFF2-40B4-BE49-F238E27FC236}">
                <a16:creationId xmlns:a16="http://schemas.microsoft.com/office/drawing/2014/main" id="{9A6CCCEB-F5EE-06A7-8592-24F79C67C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" y="919038"/>
            <a:ext cx="4608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sv-SE" altLang="sv-SE" sz="1200" dirty="0">
                <a:latin typeface="+mn-lt"/>
                <a:cs typeface="Arial" panose="020B0604020202020204" pitchFamily="34" charset="0"/>
              </a:rPr>
              <a:t>Exempel på områden som vi löpande arbetar aktivt inom </a:t>
            </a:r>
            <a:br>
              <a:rPr lang="sv-SE" altLang="sv-SE" sz="1200" dirty="0">
                <a:latin typeface="+mn-lt"/>
                <a:cs typeface="Arial" panose="020B0604020202020204" pitchFamily="34" charset="0"/>
              </a:rPr>
            </a:br>
            <a:r>
              <a:rPr lang="sv-SE" altLang="sv-SE" sz="1200" dirty="0">
                <a:latin typeface="+mn-lt"/>
                <a:cs typeface="Arial" panose="020B0604020202020204" pitchFamily="34" charset="0"/>
              </a:rPr>
              <a:t>för att vara en attraktiv arbetsplats och företag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6E78DF8-C2ED-78C7-CAF4-F018FA1B5D6A}"/>
              </a:ext>
            </a:extLst>
          </p:cNvPr>
          <p:cNvSpPr txBox="1"/>
          <p:nvPr/>
        </p:nvSpPr>
        <p:spPr>
          <a:xfrm>
            <a:off x="4511040" y="1539911"/>
            <a:ext cx="3878562" cy="46935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Fortsatt utvecklat Självscanning – självbetalning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Organisationsutveckling och bemanningsplanering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Introduktionspaket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Företagsintroduktion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Avdelningsintroduktion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Subventionerad friskvårdsaktiviteter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Subventionerad naprapat/massör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Rehabiliteringsstöd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Företagshälsovård 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Friskvårdssatsning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Utbildningsplanering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Ledarutvecklingsprogram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Uppföljning av eventuella olyckor och tillbud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Löpande uppföljning av butiksdriften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Aktiv Personalplanering och medarbetarutveckling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MAP / Avstämningssamtal – minst ett per år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Personalhandbok (tydliga rutiner och regler)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Säkerhetshandbok – samt samordnare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Säkerhetskartläggning löpande</a:t>
            </a:r>
          </a:p>
          <a:p>
            <a:pPr marL="82550" indent="0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7594E68-385B-23B2-EBFF-4FEE30F3209C}"/>
              </a:ext>
            </a:extLst>
          </p:cNvPr>
          <p:cNvSpPr txBox="1"/>
          <p:nvPr/>
        </p:nvSpPr>
        <p:spPr>
          <a:xfrm>
            <a:off x="8815376" y="1539911"/>
            <a:ext cx="2868987" cy="40010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Operativ utveckling av butiksdrift löpande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Översyn av skyddskläder och arbetsskor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Benchmarking med andra MAXI butiker + Studieresor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Ergonomitänkande vid investeringar i utrustning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Investeringar i ergonomisk kompetens ”träna tränarna” via </a:t>
            </a:r>
            <a:r>
              <a:rPr lang="sv-SE" altLang="sv-SE" sz="1200" dirty="0" err="1">
                <a:solidFill>
                  <a:schemeClr val="tx1"/>
                </a:solidFill>
              </a:rPr>
              <a:t>Wireca</a:t>
            </a: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Frontlinjen, kassaplanering och arbetsrotation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Aktivt arbete med checklistor / arbetsrutinbeskrivningar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v-SE" altLang="sv-SE" sz="1200" dirty="0">
                <a:solidFill>
                  <a:schemeClr val="tx1"/>
                </a:solidFill>
              </a:rPr>
              <a:t>Frukost och lunch m.m.</a:t>
            </a: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v-SE" altLang="sv-SE" sz="120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sv-SE" altLang="sv-SE" sz="1200" b="1" dirty="0">
                <a:solidFill>
                  <a:schemeClr val="tx1"/>
                </a:solidFill>
              </a:rPr>
              <a:t>Detta är några aktiva åtgärder på vårt S A M – arbete under 2023-2024.</a:t>
            </a:r>
          </a:p>
          <a:p>
            <a:endParaRPr lang="sv-S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4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 descr="Bild på ett glas vatten med apelsinskivor och blåbär&#10;">
            <a:extLst>
              <a:ext uri="{FF2B5EF4-FFF2-40B4-BE49-F238E27FC236}">
                <a16:creationId xmlns:a16="http://schemas.microsoft.com/office/drawing/2014/main" id="{1B04B052-E6DF-4BF0-8FE7-9B077DDAB09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952" y="749808"/>
            <a:ext cx="10744200" cy="5394960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A425EA5-DA2A-4F5D-9C8A-A8DD11EE9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rtlCol="0">
            <a:normAutofit fontScale="90000"/>
          </a:bodyPr>
          <a:lstStyle/>
          <a:p>
            <a:pPr rtl="0"/>
            <a:r>
              <a:rPr lang="sv-SE"/>
              <a:t>Sättet du började på är att sluta </a:t>
            </a:r>
            <a:br>
              <a:rPr lang="sv-SE"/>
            </a:br>
            <a:r>
              <a:rPr lang="sv-SE"/>
              <a:t>prata och börja göra.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CF293A-C923-4F3F-AE8F-23F74E3B0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 rtlCol="0"/>
          <a:lstStyle/>
          <a:p>
            <a:pPr rtl="0"/>
            <a:r>
              <a:rPr lang="sv-SE"/>
              <a:t>Walt Disney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8AF2CAF-4D8D-43C4-8EC0-040A1E48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9648" y="6400800"/>
            <a:ext cx="530352" cy="365125"/>
          </a:xfrm>
        </p:spPr>
        <p:txBody>
          <a:bodyPr rtlCol="0"/>
          <a:lstStyle/>
          <a:p>
            <a:pPr rtl="0"/>
            <a:fld id="{CB1E4CB7-CB13-4810-BF18-BE31AFC64F93}" type="slidenum">
              <a:rPr lang="sv-SE" smtClean="0"/>
              <a:pPr rtl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084671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7095_TF56076705_Win32" id="{0A11D5FC-4018-483F-AB41-A15F6B9E70CB}" vid="{1A223DFA-8253-49B2-93DB-CFEAA67D90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19C5C-61AD-4793-BB9D-6401AD34A77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{762E4B4C-FEC8-4B2A-8C66-1FD6162D05AD}tf56076705_win32</Template>
  <TotalTime>28</TotalTime>
  <Words>497</Words>
  <Application>Microsoft Office PowerPoint</Application>
  <PresentationFormat>Bredbild</PresentationFormat>
  <Paragraphs>124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Aharoni</vt:lpstr>
      <vt:lpstr>Arial</vt:lpstr>
      <vt:lpstr>Avenir Next LT Pro</vt:lpstr>
      <vt:lpstr>Calibri</vt:lpstr>
      <vt:lpstr>Wingdings</vt:lpstr>
      <vt:lpstr>Wingdings 3</vt:lpstr>
      <vt:lpstr>PrismaticVTI</vt:lpstr>
      <vt:lpstr>Arbetsmiljö 2023-2024</vt:lpstr>
      <vt:lpstr>PowerPoint-presentation</vt:lpstr>
      <vt:lpstr>PowerPoint-presentation</vt:lpstr>
      <vt:lpstr>PowerPoint-presentation</vt:lpstr>
      <vt:lpstr>PowerPoint-presentation</vt:lpstr>
      <vt:lpstr>Sättet du började på är att sluta  prata och börja göra.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Arbetsmiljö 2022-2023</dc:title>
  <dc:creator>Henrik Olsson</dc:creator>
  <cp:lastModifiedBy>Henrik Olsson</cp:lastModifiedBy>
  <cp:revision>2</cp:revision>
  <dcterms:created xsi:type="dcterms:W3CDTF">2022-11-07T21:59:04Z</dcterms:created>
  <dcterms:modified xsi:type="dcterms:W3CDTF">2023-09-25T07:22:23Z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