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4"/>
  </p:sldMasterIdLst>
  <p:notesMasterIdLst>
    <p:notesMasterId r:id="rId11"/>
  </p:notesMasterIdLst>
  <p:handoutMasterIdLst>
    <p:handoutMasterId r:id="rId12"/>
  </p:handoutMasterIdLst>
  <p:sldIdLst>
    <p:sldId id="539" r:id="rId5"/>
    <p:sldId id="257" r:id="rId6"/>
    <p:sldId id="557" r:id="rId7"/>
    <p:sldId id="558" r:id="rId8"/>
    <p:sldId id="559" r:id="rId9"/>
    <p:sldId id="54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3725" autoAdjust="0"/>
  </p:normalViewPr>
  <p:slideViewPr>
    <p:cSldViewPr snapToGrid="0">
      <p:cViewPr varScale="1">
        <p:scale>
          <a:sx n="80" d="100"/>
          <a:sy n="80" d="100"/>
        </p:scale>
        <p:origin x="58" y="317"/>
      </p:cViewPr>
      <p:guideLst/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Olsson" userId="25bcd190eca0fa02" providerId="LiveId" clId="{ACCE2A00-3369-4EE7-A25D-D91C6BD93368}"/>
    <pc:docChg chg="modMainMaster">
      <pc:chgData name="Henrik Olsson" userId="25bcd190eca0fa02" providerId="LiveId" clId="{ACCE2A00-3369-4EE7-A25D-D91C6BD93368}" dt="2024-09-12T19:14:43.782" v="5" actId="207"/>
      <pc:docMkLst>
        <pc:docMk/>
      </pc:docMkLst>
      <pc:sldMasterChg chg="modSldLayout">
        <pc:chgData name="Henrik Olsson" userId="25bcd190eca0fa02" providerId="LiveId" clId="{ACCE2A00-3369-4EE7-A25D-D91C6BD93368}" dt="2024-09-12T19:14:43.782" v="5" actId="207"/>
        <pc:sldMasterMkLst>
          <pc:docMk/>
          <pc:sldMasterMk cId="2873432027" sldId="2147483671"/>
        </pc:sldMasterMkLst>
        <pc:sldLayoutChg chg="modSp mod">
          <pc:chgData name="Henrik Olsson" userId="25bcd190eca0fa02" providerId="LiveId" clId="{ACCE2A00-3369-4EE7-A25D-D91C6BD93368}" dt="2024-09-12T19:14:43.782" v="5" actId="207"/>
          <pc:sldLayoutMkLst>
            <pc:docMk/>
            <pc:sldMasterMk cId="2873432027" sldId="2147483671"/>
            <pc:sldLayoutMk cId="1730548200" sldId="2147483663"/>
          </pc:sldLayoutMkLst>
          <pc:spChg chg="mod">
            <ac:chgData name="Henrik Olsson" userId="25bcd190eca0fa02" providerId="LiveId" clId="{ACCE2A00-3369-4EE7-A25D-D91C6BD93368}" dt="2024-09-12T19:14:43.782" v="5" actId="207"/>
            <ac:spMkLst>
              <pc:docMk/>
              <pc:sldMasterMk cId="2873432027" sldId="2147483671"/>
              <pc:sldLayoutMk cId="1730548200" sldId="2147483663"/>
              <ac:spMk id="8" creationId="{1D03AAFC-F6FA-4A24-BE1D-34AE6AD64CD3}"/>
            </ac:spMkLst>
          </pc:spChg>
        </pc:sldLayoutChg>
        <pc:sldLayoutChg chg="modSp mod">
          <pc:chgData name="Henrik Olsson" userId="25bcd190eca0fa02" providerId="LiveId" clId="{ACCE2A00-3369-4EE7-A25D-D91C6BD93368}" dt="2024-09-12T19:14:33.458" v="4" actId="207"/>
          <pc:sldLayoutMkLst>
            <pc:docMk/>
            <pc:sldMasterMk cId="2873432027" sldId="2147483671"/>
            <pc:sldLayoutMk cId="3198835800" sldId="2147483665"/>
          </pc:sldLayoutMkLst>
          <pc:spChg chg="mod">
            <ac:chgData name="Henrik Olsson" userId="25bcd190eca0fa02" providerId="LiveId" clId="{ACCE2A00-3369-4EE7-A25D-D91C6BD93368}" dt="2024-09-12T19:14:33.458" v="4" actId="207"/>
            <ac:spMkLst>
              <pc:docMk/>
              <pc:sldMasterMk cId="2873432027" sldId="2147483671"/>
              <pc:sldLayoutMk cId="3198835800" sldId="2147483665"/>
              <ac:spMk id="11" creationId="{8A2F8EC6-DD66-475C-B129-22B374F49A70}"/>
            </ac:spMkLst>
          </pc:spChg>
        </pc:sldLayoutChg>
        <pc:sldLayoutChg chg="modSp mod">
          <pc:chgData name="Henrik Olsson" userId="25bcd190eca0fa02" providerId="LiveId" clId="{ACCE2A00-3369-4EE7-A25D-D91C6BD93368}" dt="2024-09-12T19:13:54.514" v="1" actId="207"/>
          <pc:sldLayoutMkLst>
            <pc:docMk/>
            <pc:sldMasterMk cId="2873432027" sldId="2147483671"/>
            <pc:sldLayoutMk cId="1277550804" sldId="2147483683"/>
          </pc:sldLayoutMkLst>
          <pc:spChg chg="mod">
            <ac:chgData name="Henrik Olsson" userId="25bcd190eca0fa02" providerId="LiveId" clId="{ACCE2A00-3369-4EE7-A25D-D91C6BD93368}" dt="2024-09-12T19:13:45.500" v="0" actId="207"/>
            <ac:spMkLst>
              <pc:docMk/>
              <pc:sldMasterMk cId="2873432027" sldId="2147483671"/>
              <pc:sldLayoutMk cId="1277550804" sldId="2147483683"/>
              <ac:spMk id="6" creationId="{751A4182-6276-41ED-8EAF-0C6A4D8FF0A8}"/>
            </ac:spMkLst>
          </pc:spChg>
          <pc:spChg chg="mod">
            <ac:chgData name="Henrik Olsson" userId="25bcd190eca0fa02" providerId="LiveId" clId="{ACCE2A00-3369-4EE7-A25D-D91C6BD93368}" dt="2024-09-12T19:13:54.514" v="1" actId="207"/>
            <ac:spMkLst>
              <pc:docMk/>
              <pc:sldMasterMk cId="2873432027" sldId="2147483671"/>
              <pc:sldLayoutMk cId="1277550804" sldId="2147483683"/>
              <ac:spMk id="15" creationId="{A2750E7C-D01B-4533-A0B8-2E7EF2B168DC}"/>
            </ac:spMkLst>
          </pc:spChg>
        </pc:sldLayoutChg>
        <pc:sldLayoutChg chg="modSp mod">
          <pc:chgData name="Henrik Olsson" userId="25bcd190eca0fa02" providerId="LiveId" clId="{ACCE2A00-3369-4EE7-A25D-D91C6BD93368}" dt="2024-09-12T19:14:13.859" v="2" actId="207"/>
          <pc:sldLayoutMkLst>
            <pc:docMk/>
            <pc:sldMasterMk cId="2873432027" sldId="2147483671"/>
            <pc:sldLayoutMk cId="207122487" sldId="2147483684"/>
          </pc:sldLayoutMkLst>
          <pc:spChg chg="mod">
            <ac:chgData name="Henrik Olsson" userId="25bcd190eca0fa02" providerId="LiveId" clId="{ACCE2A00-3369-4EE7-A25D-D91C6BD93368}" dt="2024-09-12T19:14:13.859" v="2" actId="207"/>
            <ac:spMkLst>
              <pc:docMk/>
              <pc:sldMasterMk cId="2873432027" sldId="2147483671"/>
              <pc:sldLayoutMk cId="207122487" sldId="2147483684"/>
              <ac:spMk id="6" creationId="{70DED2D7-7BC9-473D-8241-8289B5821CF4}"/>
            </ac:spMkLst>
          </pc:spChg>
        </pc:sldLayoutChg>
        <pc:sldLayoutChg chg="modSp mod">
          <pc:chgData name="Henrik Olsson" userId="25bcd190eca0fa02" providerId="LiveId" clId="{ACCE2A00-3369-4EE7-A25D-D91C6BD93368}" dt="2024-09-12T19:14:24.565" v="3" actId="207"/>
          <pc:sldLayoutMkLst>
            <pc:docMk/>
            <pc:sldMasterMk cId="2873432027" sldId="2147483671"/>
            <pc:sldLayoutMk cId="651623651" sldId="2147483685"/>
          </pc:sldLayoutMkLst>
          <pc:spChg chg="mod">
            <ac:chgData name="Henrik Olsson" userId="25bcd190eca0fa02" providerId="LiveId" clId="{ACCE2A00-3369-4EE7-A25D-D91C6BD93368}" dt="2024-09-12T19:14:24.565" v="3" actId="207"/>
            <ac:spMkLst>
              <pc:docMk/>
              <pc:sldMasterMk cId="2873432027" sldId="2147483671"/>
              <pc:sldLayoutMk cId="651623651" sldId="2147483685"/>
              <ac:spMk id="5" creationId="{58EDA639-2F5C-4255-BE42-C41A5ABBC24D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92FDDB8-9CC4-4C8A-83DF-0F91F8EA6E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55FA279-CBCE-4F39-B095-B2ABAE6CC4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2DD2C5D-C18D-4E6C-A2D4-778F1B107F88}" type="datetime1">
              <a:rPr lang="sv-SE" smtClean="0"/>
              <a:t>2024-09-12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2CC949D-5BAB-4E39-8E0B-64D5D6F377C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A72378C-27B4-40DC-91D7-70C358C820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83824B-BCCD-4CC8-B0D1-87ED5DB360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45073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14305C-8F9E-4C85-8278-4701B4EA6A82}" type="datetime1">
              <a:rPr lang="sv-SE" noProof="0" smtClean="0"/>
              <a:t>2024-09-12</a:t>
            </a:fld>
            <a:endParaRPr lang="sv-SE" noProof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v-SE" noProof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C3B2649-7BD8-4005-A99E-30D13769A8BD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44481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03401A8-3220-413E-B964-4A8659985FD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418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734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455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1967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0505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4C3B2649-7BD8-4005-A99E-30D13769A8B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816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3605269569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1915286378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546468854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ulär 5">
            <a:extLst>
              <a:ext uri="{FF2B5EF4-FFF2-40B4-BE49-F238E27FC236}">
                <a16:creationId xmlns:a16="http://schemas.microsoft.com/office/drawing/2014/main" id="{751A4182-6276-41ED-8EAF-0C6A4D8FF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 useBgFill="1">
        <p:nvSpPr>
          <p:cNvPr id="7" name="Rektangulär 6">
            <a:extLst>
              <a:ext uri="{FF2B5EF4-FFF2-40B4-BE49-F238E27FC236}">
                <a16:creationId xmlns:a16="http://schemas.microsoft.com/office/drawing/2014/main" id="{EF4B644F-A23D-409C-9540-B41AC18DB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334003" cy="61756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>
        <p:nvSpPr>
          <p:cNvPr id="8" name="Rubrik 18">
            <a:extLst>
              <a:ext uri="{FF2B5EF4-FFF2-40B4-BE49-F238E27FC236}">
                <a16:creationId xmlns:a16="http://schemas.microsoft.com/office/drawing/2014/main" id="{580AE1ED-3577-4808-86BF-CCD122349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839336"/>
            <a:ext cx="4123899" cy="3475513"/>
          </a:xfrm>
        </p:spPr>
        <p:txBody>
          <a:bodyPr rtlCol="0" anchor="ctr">
            <a:normAutofit/>
          </a:bodyPr>
          <a:lstStyle>
            <a:lvl1pPr>
              <a:defRPr sz="5200"/>
            </a:lvl1pPr>
          </a:lstStyle>
          <a:p>
            <a:pPr algn="l" rtl="0"/>
            <a:r>
              <a:rPr lang="sv-SE" sz="4800" noProof="0"/>
              <a:t>Klicka här för att lägga till en rubrik</a:t>
            </a:r>
          </a:p>
        </p:txBody>
      </p:sp>
      <p:sp>
        <p:nvSpPr>
          <p:cNvPr id="9" name="Underrubrik 19">
            <a:extLst>
              <a:ext uri="{FF2B5EF4-FFF2-40B4-BE49-F238E27FC236}">
                <a16:creationId xmlns:a16="http://schemas.microsoft.com/office/drawing/2014/main" id="{E8F46CAD-D4FF-4BBC-937E-CBBD034A18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570807"/>
            <a:ext cx="4123899" cy="15240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algn="l" rtl="0"/>
            <a:r>
              <a:rPr lang="sv-SE" noProof="0"/>
              <a:t>Klicka här för att lägga till underrubrik</a:t>
            </a:r>
          </a:p>
        </p:txBody>
      </p:sp>
      <p:sp>
        <p:nvSpPr>
          <p:cNvPr id="15" name="Platshållare för bild 14">
            <a:extLst>
              <a:ext uri="{FF2B5EF4-FFF2-40B4-BE49-F238E27FC236}">
                <a16:creationId xmlns:a16="http://schemas.microsoft.com/office/drawing/2014/main" id="{A2750E7C-D01B-4533-A0B8-2E7EF2B168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0952" y="754711"/>
            <a:ext cx="6099048" cy="5340096"/>
          </a:xfrm>
          <a:solidFill>
            <a:schemeClr val="bg1">
              <a:lumMod val="50000"/>
            </a:schemeClr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277550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ktangulär 4">
            <a:extLst>
              <a:ext uri="{FF2B5EF4-FFF2-40B4-BE49-F238E27FC236}">
                <a16:creationId xmlns:a16="http://schemas.microsoft.com/office/drawing/2014/main" id="{FAC5ABB9-3EAC-446C-B128-CFDB09B24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>
        <p:nvSpPr>
          <p:cNvPr id="6" name="Rektangulär 5">
            <a:extLst>
              <a:ext uri="{FF2B5EF4-FFF2-40B4-BE49-F238E27FC236}">
                <a16:creationId xmlns:a16="http://schemas.microsoft.com/office/drawing/2014/main" id="{70DED2D7-7BC9-473D-8241-8289B5821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 useBgFill="1">
        <p:nvSpPr>
          <p:cNvPr id="7" name="Rektangulär 6">
            <a:extLst>
              <a:ext uri="{FF2B5EF4-FFF2-40B4-BE49-F238E27FC236}">
                <a16:creationId xmlns:a16="http://schemas.microsoft.com/office/drawing/2014/main" id="{19C2616F-4436-4A60-BB08-54EC762C5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762001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>
        <p:nvSpPr>
          <p:cNvPr id="8" name="Rubrik 12">
            <a:extLst>
              <a:ext uri="{FF2B5EF4-FFF2-40B4-BE49-F238E27FC236}">
                <a16:creationId xmlns:a16="http://schemas.microsoft.com/office/drawing/2014/main" id="{D6F9523F-1BD5-4832-8B13-FA0BE3E6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2"/>
            <a:ext cx="5998059" cy="1344613"/>
          </a:xfrm>
        </p:spPr>
        <p:txBody>
          <a:bodyPr rtlCol="0"/>
          <a:lstStyle/>
          <a:p>
            <a:pPr rtl="0"/>
            <a:r>
              <a:rPr lang="sv-SE" noProof="0"/>
              <a:t>Klicka här för att ändra mall för rubrikformat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FA83160D-9929-4C5C-B741-192DF7639B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293" y="1517652"/>
            <a:ext cx="1947672" cy="229514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D97EB8C6-CD91-4F0C-A719-5079DB8D32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15768" y="1517904"/>
            <a:ext cx="1947672" cy="229514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20" name="Platshållare för bild 19">
            <a:extLst>
              <a:ext uri="{FF2B5EF4-FFF2-40B4-BE49-F238E27FC236}">
                <a16:creationId xmlns:a16="http://schemas.microsoft.com/office/drawing/2014/main" id="{A7347AC5-7F3A-4E62-AE18-744B6A756E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8096" y="3800858"/>
            <a:ext cx="3895344" cy="229514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2" name="Platshållare för innehåll 13">
            <a:extLst>
              <a:ext uri="{FF2B5EF4-FFF2-40B4-BE49-F238E27FC236}">
                <a16:creationId xmlns:a16="http://schemas.microsoft.com/office/drawing/2014/main" id="{CC904223-D55A-40A9-AA1D-5687C89BE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970215"/>
            <a:ext cx="5998059" cy="3125787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noProof="0"/>
              <a:t>1/3/20XX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07122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ulär 4">
            <a:extLst>
              <a:ext uri="{FF2B5EF4-FFF2-40B4-BE49-F238E27FC236}">
                <a16:creationId xmlns:a16="http://schemas.microsoft.com/office/drawing/2014/main" id="{58EDA639-2F5C-4255-BE42-C41A5ABBC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67524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sv-SE" noProof="0"/>
          </a:p>
        </p:txBody>
      </p:sp>
      <p:sp useBgFill="1">
        <p:nvSpPr>
          <p:cNvPr id="6" name="Rektangulär 5">
            <a:extLst>
              <a:ext uri="{FF2B5EF4-FFF2-40B4-BE49-F238E27FC236}">
                <a16:creationId xmlns:a16="http://schemas.microsoft.com/office/drawing/2014/main" id="{E96D6DC8-1218-45DD-BCD3-DF21DFA5B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66762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8A58F504-65F1-4BFD-A987-54F78AD52D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49808"/>
            <a:ext cx="10744200" cy="539496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3" name="Rubrik 16">
            <a:extLst>
              <a:ext uri="{FF2B5EF4-FFF2-40B4-BE49-F238E27FC236}">
                <a16:creationId xmlns:a16="http://schemas.microsoft.com/office/drawing/2014/main" id="{0B9261BF-90C7-41A0-8711-97168C747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1112" y="1517904"/>
            <a:ext cx="4480560" cy="2796945"/>
          </a:xfrm>
        </p:spPr>
        <p:txBody>
          <a:bodyPr rtlCol="0" anchor="ctr">
            <a:normAutofit/>
          </a:bodyPr>
          <a:lstStyle>
            <a:lvl1pPr>
              <a:defRPr sz="4400"/>
            </a:lvl1pPr>
          </a:lstStyle>
          <a:p>
            <a:pPr algn="l" rtl="0"/>
            <a:r>
              <a:rPr lang="sv-SE" noProof="0"/>
              <a:t>Klicka här för att ändra mall för rubrikformat</a:t>
            </a:r>
          </a:p>
        </p:txBody>
      </p:sp>
      <p:sp>
        <p:nvSpPr>
          <p:cNvPr id="14" name="Underrubrik 17">
            <a:extLst>
              <a:ext uri="{FF2B5EF4-FFF2-40B4-BE49-F238E27FC236}">
                <a16:creationId xmlns:a16="http://schemas.microsoft.com/office/drawing/2014/main" id="{305C0D07-994F-4143-B88E-32EED69E7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1112" y="4425696"/>
            <a:ext cx="4059936" cy="1189912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algn="l" rtl="0"/>
            <a:r>
              <a:rPr lang="sv-SE" noProof="0"/>
              <a:t>Klicka här för att ändra mall för underrubrikformat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v-SE" noProof="0"/>
              <a:t>1/3/20XX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651623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led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ktangulär 9">
            <a:extLst>
              <a:ext uri="{FF2B5EF4-FFF2-40B4-BE49-F238E27FC236}">
                <a16:creationId xmlns:a16="http://schemas.microsoft.com/office/drawing/2014/main" id="{924A1CC7-4419-4A64-9DC9-AE157407A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>
        <p:nvSpPr>
          <p:cNvPr id="11" name="Rektangulär 10">
            <a:extLst>
              <a:ext uri="{FF2B5EF4-FFF2-40B4-BE49-F238E27FC236}">
                <a16:creationId xmlns:a16="http://schemas.microsoft.com/office/drawing/2014/main" id="{8A2F8EC6-DD66-475C-B129-22B374F49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 useBgFill="1">
        <p:nvSpPr>
          <p:cNvPr id="12" name="Frihandsfigur: Figur 11">
            <a:extLst>
              <a:ext uri="{FF2B5EF4-FFF2-40B4-BE49-F238E27FC236}">
                <a16:creationId xmlns:a16="http://schemas.microsoft.com/office/drawing/2014/main" id="{86FA963F-8B94-469B-B1A5-890D9134F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sv-SE" noProof="0"/>
          </a:p>
        </p:txBody>
      </p:sp>
      <p:sp>
        <p:nvSpPr>
          <p:cNvPr id="13" name="Rubrik 5">
            <a:extLst>
              <a:ext uri="{FF2B5EF4-FFF2-40B4-BE49-F238E27FC236}">
                <a16:creationId xmlns:a16="http://schemas.microsoft.com/office/drawing/2014/main" id="{4CD44A43-6E39-4FE6-87BB-C65CE8FC6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517650"/>
            <a:ext cx="4565650" cy="1344613"/>
          </a:xfrm>
        </p:spPr>
        <p:txBody>
          <a:bodyPr rtlCol="0">
            <a:normAutofit/>
          </a:bodyPr>
          <a:lstStyle/>
          <a:p>
            <a:pPr rtl="0"/>
            <a:r>
              <a:rPr lang="sv-SE" noProof="0"/>
              <a:t>Klicka här för att ändra mall för rubrikformat</a:t>
            </a:r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5229EB0D-B986-4E26-BDF3-305AE3233E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883487"/>
            <a:ext cx="4562856" cy="24414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9" name="Platshållare för bild 17">
            <a:extLst>
              <a:ext uri="{FF2B5EF4-FFF2-40B4-BE49-F238E27FC236}">
                <a16:creationId xmlns:a16="http://schemas.microsoft.com/office/drawing/2014/main" id="{37E21EC2-9A85-4522-B6AD-3FF227CACDD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" y="3593592"/>
            <a:ext cx="4562856" cy="24414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6" name="Platshållare för innehåll 1">
            <a:extLst>
              <a:ext uri="{FF2B5EF4-FFF2-40B4-BE49-F238E27FC236}">
                <a16:creationId xmlns:a16="http://schemas.microsoft.com/office/drawing/2014/main" id="{9F9D0834-E38A-4C71-95D5-A8A2B973A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970213"/>
            <a:ext cx="4565651" cy="3125787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noProof="0"/>
              <a:t>1/3/20XX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198835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bry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ihandsfigur: Figur 7">
            <a:extLst>
              <a:ext uri="{FF2B5EF4-FFF2-40B4-BE49-F238E27FC236}">
                <a16:creationId xmlns:a16="http://schemas.microsoft.com/office/drawing/2014/main" id="{1D03AAFC-F6FA-4A24-BE1D-34AE6AD64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rgbClr val="FF0000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sv-SE" noProof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82190B39-D040-425A-9AD6-58A7533FEA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760" y="756284"/>
            <a:ext cx="10698480" cy="5349240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5" name="Rubrik 16">
            <a:extLst>
              <a:ext uri="{FF2B5EF4-FFF2-40B4-BE49-F238E27FC236}">
                <a16:creationId xmlns:a16="http://schemas.microsoft.com/office/drawing/2014/main" id="{8950CCE3-163E-46A1-B489-395F3F75F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488" y="1517904"/>
            <a:ext cx="3749040" cy="2796945"/>
          </a:xfrm>
        </p:spPr>
        <p:txBody>
          <a:bodyPr rtlCol="0" anchor="ctr">
            <a:normAutofit/>
          </a:bodyPr>
          <a:lstStyle>
            <a:lvl1pPr>
              <a:defRPr sz="6000"/>
            </a:lvl1pPr>
          </a:lstStyle>
          <a:p>
            <a:pPr algn="l" rtl="0"/>
            <a:r>
              <a:rPr lang="sv-SE" noProof="0"/>
              <a:t>Klicka här för att ändra mall för rubrikformat</a:t>
            </a:r>
          </a:p>
        </p:txBody>
      </p:sp>
      <p:sp>
        <p:nvSpPr>
          <p:cNvPr id="16" name="Underrubrik 17">
            <a:extLst>
              <a:ext uri="{FF2B5EF4-FFF2-40B4-BE49-F238E27FC236}">
                <a16:creationId xmlns:a16="http://schemas.microsoft.com/office/drawing/2014/main" id="{81E38157-454C-44D5-8D2B-A220A53D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3488" y="4479368"/>
            <a:ext cx="3666744" cy="161663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algn="l" rtl="0"/>
            <a:r>
              <a:rPr lang="sv-SE" noProof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1730548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29" name="Platshållare för bild 28">
            <a:extLst>
              <a:ext uri="{FF2B5EF4-FFF2-40B4-BE49-F238E27FC236}">
                <a16:creationId xmlns:a16="http://schemas.microsoft.com/office/drawing/2014/main" id="{26E6BD11-82A7-4729-AD05-B0676F9B1F5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04950" y="2861595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6E08135B-D6D5-401C-B151-CDCB20550F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08760" y="4855464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sv-SE" noProof="0"/>
              <a:t>Namn</a:t>
            </a:r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FA587696-63FF-4232-8879-488DFE1C31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4950" y="5468112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sv-SE" noProof="0"/>
              <a:t>Titel</a:t>
            </a:r>
          </a:p>
        </p:txBody>
      </p:sp>
      <p:sp>
        <p:nvSpPr>
          <p:cNvPr id="30" name="Platshållare för bild 28">
            <a:extLst>
              <a:ext uri="{FF2B5EF4-FFF2-40B4-BE49-F238E27FC236}">
                <a16:creationId xmlns:a16="http://schemas.microsoft.com/office/drawing/2014/main" id="{96507A97-E180-468F-B641-141DBA73864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953511" y="2861595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22" name="Platshållare för text 18">
            <a:extLst>
              <a:ext uri="{FF2B5EF4-FFF2-40B4-BE49-F238E27FC236}">
                <a16:creationId xmlns:a16="http://schemas.microsoft.com/office/drawing/2014/main" id="{49BB8F01-AE51-4455-BE0F-8972415A0C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42757" y="4854889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sv-SE" noProof="0"/>
              <a:t>Namn</a:t>
            </a:r>
          </a:p>
        </p:txBody>
      </p:sp>
      <p:sp>
        <p:nvSpPr>
          <p:cNvPr id="23" name="Platshållare för text 20">
            <a:extLst>
              <a:ext uri="{FF2B5EF4-FFF2-40B4-BE49-F238E27FC236}">
                <a16:creationId xmlns:a16="http://schemas.microsoft.com/office/drawing/2014/main" id="{759D2442-D209-4F87-9F2C-19D73A2412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42757" y="5462491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sv-SE" noProof="0"/>
              <a:t>Titel</a:t>
            </a:r>
          </a:p>
        </p:txBody>
      </p:sp>
      <p:sp>
        <p:nvSpPr>
          <p:cNvPr id="31" name="Platshållare för bild 28">
            <a:extLst>
              <a:ext uri="{FF2B5EF4-FFF2-40B4-BE49-F238E27FC236}">
                <a16:creationId xmlns:a16="http://schemas.microsoft.com/office/drawing/2014/main" id="{A850442C-9915-406C-83D9-8EBE8AD3C2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91656" y="2861595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24" name="Platshållare för text 18">
            <a:extLst>
              <a:ext uri="{FF2B5EF4-FFF2-40B4-BE49-F238E27FC236}">
                <a16:creationId xmlns:a16="http://schemas.microsoft.com/office/drawing/2014/main" id="{A596F3D1-5D97-4111-B3D6-FE37290A6B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1656" y="4855464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sv-SE" noProof="0"/>
              <a:t>Namn</a:t>
            </a:r>
          </a:p>
        </p:txBody>
      </p:sp>
      <p:sp>
        <p:nvSpPr>
          <p:cNvPr id="25" name="Platshållare för text 20">
            <a:extLst>
              <a:ext uri="{FF2B5EF4-FFF2-40B4-BE49-F238E27FC236}">
                <a16:creationId xmlns:a16="http://schemas.microsoft.com/office/drawing/2014/main" id="{2D25C272-C21E-4078-818F-B12E10F182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91656" y="5468112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sv-SE" noProof="0"/>
              <a:t>Titel</a:t>
            </a:r>
          </a:p>
        </p:txBody>
      </p:sp>
      <p:sp>
        <p:nvSpPr>
          <p:cNvPr id="32" name="Platshållare för bild 28">
            <a:extLst>
              <a:ext uri="{FF2B5EF4-FFF2-40B4-BE49-F238E27FC236}">
                <a16:creationId xmlns:a16="http://schemas.microsoft.com/office/drawing/2014/main" id="{05393806-4E48-45A2-8BD7-0BA36566F3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33104" y="2862072"/>
            <a:ext cx="1828800" cy="19933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26" name="Platshållare för text 18">
            <a:extLst>
              <a:ext uri="{FF2B5EF4-FFF2-40B4-BE49-F238E27FC236}">
                <a16:creationId xmlns:a16="http://schemas.microsoft.com/office/drawing/2014/main" id="{DD19656C-C87E-4938-A66D-D6836DBC65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25653" y="4855651"/>
            <a:ext cx="1828800" cy="594360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 rtl="0"/>
            <a:r>
              <a:rPr lang="sv-SE" noProof="0"/>
              <a:t>Namn</a:t>
            </a:r>
          </a:p>
        </p:txBody>
      </p:sp>
      <p:sp>
        <p:nvSpPr>
          <p:cNvPr id="27" name="Platshållare för text 20">
            <a:extLst>
              <a:ext uri="{FF2B5EF4-FFF2-40B4-BE49-F238E27FC236}">
                <a16:creationId xmlns:a16="http://schemas.microsoft.com/office/drawing/2014/main" id="{DF55E1E1-7FB8-465C-B720-E39D43FFEC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25653" y="5468299"/>
            <a:ext cx="1828800" cy="594360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 rtl="0"/>
            <a:r>
              <a:rPr lang="sv-SE" noProof="0"/>
              <a:t>Titel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noProof="0"/>
              <a:t>1/3/20XX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13986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dsli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B0FFFD15-4D1A-45CA-9374-373A700D366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2181225"/>
            <a:ext cx="10515600" cy="3876675"/>
          </a:xfrm>
        </p:spPr>
        <p:txBody>
          <a:bodyPr rtlCol="0"/>
          <a:lstStyle/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noProof="0"/>
              <a:t>1/3/20XX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318376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3 k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17904" y="1517904"/>
            <a:ext cx="9144000" cy="786384"/>
          </a:xfrm>
        </p:spPr>
        <p:txBody>
          <a:bodyPr rtlCol="0"/>
          <a:lstStyle/>
          <a:p>
            <a:pPr rtl="0"/>
            <a:r>
              <a:rPr lang="sv-SE" noProof="0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17905" y="2697480"/>
            <a:ext cx="2971800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517904" y="3401568"/>
            <a:ext cx="2971800" cy="2449645"/>
          </a:xfrm>
        </p:spPr>
        <p:txBody>
          <a:bodyPr rtlCol="0"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11" name="Platshållare för text 4">
            <a:extLst>
              <a:ext uri="{FF2B5EF4-FFF2-40B4-BE49-F238E27FC236}">
                <a16:creationId xmlns:a16="http://schemas.microsoft.com/office/drawing/2014/main" id="{D13F3BC3-6D4F-4A91-9397-DEB976DF5B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2292" y="2697480"/>
            <a:ext cx="2971800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12" name="Platshållare för innehåll 5">
            <a:extLst>
              <a:ext uri="{FF2B5EF4-FFF2-40B4-BE49-F238E27FC236}">
                <a16:creationId xmlns:a16="http://schemas.microsoft.com/office/drawing/2014/main" id="{A336BAA8-288D-4A65-AF12-E44ED08AF83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622292" y="3401568"/>
            <a:ext cx="2971800" cy="2449645"/>
          </a:xfrm>
        </p:spPr>
        <p:txBody>
          <a:bodyPr rtlCol="0"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698867" y="2697480"/>
            <a:ext cx="2971800" cy="606026"/>
          </a:xfrm>
        </p:spPr>
        <p:txBody>
          <a:bodyPr rtlCol="0"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v-SE" noProof="0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698867" y="3401568"/>
            <a:ext cx="2971800" cy="2449645"/>
          </a:xfrm>
        </p:spPr>
        <p:txBody>
          <a:bodyPr rtlCol="0"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 rtl="0"/>
            <a:r>
              <a:rPr lang="sv-SE" noProof="0"/>
              <a:t>Redigera format för bakgrundstext</a:t>
            </a:r>
          </a:p>
          <a:p>
            <a:pPr lvl="1" rtl="0"/>
            <a:r>
              <a:rPr lang="sv-SE" noProof="0"/>
              <a:t>Nivå två</a:t>
            </a:r>
          </a:p>
          <a:p>
            <a:pPr lvl="2" rtl="0"/>
            <a:r>
              <a:rPr lang="sv-SE" noProof="0"/>
              <a:t>Nivå tre</a:t>
            </a:r>
          </a:p>
          <a:p>
            <a:pPr lvl="3" rtl="0"/>
            <a:r>
              <a:rPr lang="sv-SE" noProof="0"/>
              <a:t>Nivå fyra</a:t>
            </a:r>
          </a:p>
          <a:p>
            <a:pPr lvl="4" rtl="0"/>
            <a:r>
              <a:rPr lang="sv-SE" noProof="0"/>
              <a:t>Nivå fem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noProof="0"/>
              <a:t>1/3/20XX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324272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449472267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anfat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ulär 4">
            <a:extLst>
              <a:ext uri="{FF2B5EF4-FFF2-40B4-BE49-F238E27FC236}">
                <a16:creationId xmlns:a16="http://schemas.microsoft.com/office/drawing/2014/main" id="{C85388F8-94ED-41CA-A4EE-E0FA1CAC0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5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 useBgFill="1">
        <p:nvSpPr>
          <p:cNvPr id="6" name="Rektangulär 5">
            <a:extLst>
              <a:ext uri="{FF2B5EF4-FFF2-40B4-BE49-F238E27FC236}">
                <a16:creationId xmlns:a16="http://schemas.microsoft.com/office/drawing/2014/main" id="{62753702-3230-4BA6-A3F8-5783540BC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58951"/>
            <a:ext cx="10668000" cy="555041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>
        <p:nvSpPr>
          <p:cNvPr id="7" name="Rubrik 12">
            <a:extLst>
              <a:ext uri="{FF2B5EF4-FFF2-40B4-BE49-F238E27FC236}">
                <a16:creationId xmlns:a16="http://schemas.microsoft.com/office/drawing/2014/main" id="{22B9C48D-0714-4941-A2BB-36340F69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874" y="1517903"/>
            <a:ext cx="5250030" cy="1345115"/>
          </a:xfrm>
        </p:spPr>
        <p:txBody>
          <a:bodyPr rtlCol="0"/>
          <a:lstStyle/>
          <a:p>
            <a:pPr rtl="0"/>
            <a:r>
              <a:rPr lang="sv-SE" noProof="0"/>
              <a:t>Klicka här för att ändra mall för rubrikformat</a:t>
            </a:r>
          </a:p>
        </p:txBody>
      </p:sp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3A478133-AD69-45A3-8FE5-EBD28FD2FA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58952"/>
            <a:ext cx="1947672" cy="26700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6" name="Platshållare för bild 13">
            <a:extLst>
              <a:ext uri="{FF2B5EF4-FFF2-40B4-BE49-F238E27FC236}">
                <a16:creationId xmlns:a16="http://schemas.microsoft.com/office/drawing/2014/main" id="{F2E72FA7-6D23-4F38-9A7B-A0EB41E534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" y="3424237"/>
            <a:ext cx="1947672" cy="26791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27DAE17D-48FA-4EE7-9630-D65727343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06624" y="758952"/>
            <a:ext cx="1947672" cy="2670048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7" name="Platshållare för bild 13">
            <a:extLst>
              <a:ext uri="{FF2B5EF4-FFF2-40B4-BE49-F238E27FC236}">
                <a16:creationId xmlns:a16="http://schemas.microsoft.com/office/drawing/2014/main" id="{093DB7BE-4947-4B5D-B8E4-59505E49A0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06624" y="3424237"/>
            <a:ext cx="1947672" cy="2679192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2" name="Platshållare för innehåll 13">
            <a:extLst>
              <a:ext uri="{FF2B5EF4-FFF2-40B4-BE49-F238E27FC236}">
                <a16:creationId xmlns:a16="http://schemas.microsoft.com/office/drawing/2014/main" id="{D0C77CEA-908E-4A02-B347-F376CEC25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874" y="2970222"/>
            <a:ext cx="5250030" cy="3128826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noProof="0"/>
              <a:t>1/3/20XX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30131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ktangulär 11">
            <a:extLst>
              <a:ext uri="{FF2B5EF4-FFF2-40B4-BE49-F238E27FC236}">
                <a16:creationId xmlns:a16="http://schemas.microsoft.com/office/drawing/2014/main" id="{A53A25B7-A924-4C03-8022-000A9EA88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>
        <p:nvSpPr>
          <p:cNvPr id="13" name="Rektangulär 12">
            <a:extLst>
              <a:ext uri="{FF2B5EF4-FFF2-40B4-BE49-F238E27FC236}">
                <a16:creationId xmlns:a16="http://schemas.microsoft.com/office/drawing/2014/main" id="{4E3A68D8-CB71-4A41-B029-626BD6912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rgbClr val="FCEA37"/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 noProof="0"/>
          </a:p>
        </p:txBody>
      </p:sp>
      <p:sp useBgFill="1">
        <p:nvSpPr>
          <p:cNvPr id="14" name="Frihandsfigur: Figur 13">
            <a:extLst>
              <a:ext uri="{FF2B5EF4-FFF2-40B4-BE49-F238E27FC236}">
                <a16:creationId xmlns:a16="http://schemas.microsoft.com/office/drawing/2014/main" id="{9ECFC55D-2CEE-47A4-9ACA-D6C78D236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9523"/>
            <a:ext cx="11430001" cy="6105523"/>
          </a:xfrm>
          <a:custGeom>
            <a:avLst/>
            <a:gdLst>
              <a:gd name="connsiteX0" fmla="*/ 0 w 11430001"/>
              <a:gd name="connsiteY0" fmla="*/ 0 h 6105523"/>
              <a:gd name="connsiteX1" fmla="*/ 7874003 w 11430001"/>
              <a:gd name="connsiteY1" fmla="*/ 0 h 6105523"/>
              <a:gd name="connsiteX2" fmla="*/ 7874003 w 11430001"/>
              <a:gd name="connsiteY2" fmla="*/ 771522 h 6105523"/>
              <a:gd name="connsiteX3" fmla="*/ 11430001 w 11430001"/>
              <a:gd name="connsiteY3" fmla="*/ 771522 h 6105523"/>
              <a:gd name="connsiteX4" fmla="*/ 11430001 w 11430001"/>
              <a:gd name="connsiteY4" fmla="*/ 6105523 h 6105523"/>
              <a:gd name="connsiteX5" fmla="*/ 7874003 w 11430001"/>
              <a:gd name="connsiteY5" fmla="*/ 6105523 h 6105523"/>
              <a:gd name="connsiteX6" fmla="*/ 5334002 w 11430001"/>
              <a:gd name="connsiteY6" fmla="*/ 6105523 h 6105523"/>
              <a:gd name="connsiteX7" fmla="*/ 0 w 11430001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05523">
                <a:moveTo>
                  <a:pt x="0" y="0"/>
                </a:moveTo>
                <a:lnTo>
                  <a:pt x="7874003" y="0"/>
                </a:lnTo>
                <a:lnTo>
                  <a:pt x="7874003" y="771522"/>
                </a:lnTo>
                <a:lnTo>
                  <a:pt x="11430001" y="771522"/>
                </a:lnTo>
                <a:lnTo>
                  <a:pt x="11430001" y="6105523"/>
                </a:lnTo>
                <a:lnTo>
                  <a:pt x="7874003" y="6105523"/>
                </a:lnTo>
                <a:lnTo>
                  <a:pt x="5334002" y="6105523"/>
                </a:lnTo>
                <a:lnTo>
                  <a:pt x="0" y="6105523"/>
                </a:lnTo>
                <a:close/>
              </a:path>
            </a:pathLst>
          </a:custGeom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sv-SE" noProof="0"/>
          </a:p>
        </p:txBody>
      </p:sp>
      <p:sp>
        <p:nvSpPr>
          <p:cNvPr id="15" name="Rubrik 5">
            <a:extLst>
              <a:ext uri="{FF2B5EF4-FFF2-40B4-BE49-F238E27FC236}">
                <a16:creationId xmlns:a16="http://schemas.microsoft.com/office/drawing/2014/main" id="{00406F9C-B330-46B3-A03C-15F85CD76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22282"/>
            <a:ext cx="5012266" cy="2273710"/>
          </a:xfrm>
        </p:spPr>
        <p:txBody>
          <a:bodyPr rtlCol="0" anchor="t"/>
          <a:lstStyle>
            <a:lvl1pPr>
              <a:defRPr sz="4200"/>
            </a:lvl1pPr>
          </a:lstStyle>
          <a:p>
            <a:pPr rtl="0"/>
            <a:r>
              <a:rPr lang="sv-SE" noProof="0"/>
              <a:t>Klicka här för att ändra mall för rubrikformat</a:t>
            </a:r>
          </a:p>
        </p:txBody>
      </p:sp>
      <p:sp>
        <p:nvSpPr>
          <p:cNvPr id="21" name="Platshållare för bild 20">
            <a:extLst>
              <a:ext uri="{FF2B5EF4-FFF2-40B4-BE49-F238E27FC236}">
                <a16:creationId xmlns:a16="http://schemas.microsoft.com/office/drawing/2014/main" id="{34FC9061-555D-4FE2-ABE9-07A195BC02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61988"/>
            <a:ext cx="3566160" cy="26609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22" name="Platshållare för bild 20">
            <a:extLst>
              <a:ext uri="{FF2B5EF4-FFF2-40B4-BE49-F238E27FC236}">
                <a16:creationId xmlns:a16="http://schemas.microsoft.com/office/drawing/2014/main" id="{7C8788B5-2964-4199-A168-84BDEBE3E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4632" y="761980"/>
            <a:ext cx="3566160" cy="26609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23" name="Platshållare för bild 20">
            <a:extLst>
              <a:ext uri="{FF2B5EF4-FFF2-40B4-BE49-F238E27FC236}">
                <a16:creationId xmlns:a16="http://schemas.microsoft.com/office/drawing/2014/main" id="{D4B5D4A5-C34C-4703-AFB6-DA982B6FF8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598" y="761980"/>
            <a:ext cx="3566160" cy="2660904"/>
          </a:xfrm>
          <a:solidFill>
            <a:schemeClr val="accent6"/>
          </a:solidFill>
        </p:spPr>
        <p:txBody>
          <a:bodyPr rtlCol="0"/>
          <a:lstStyle/>
          <a:p>
            <a:pPr rtl="0"/>
            <a:r>
              <a:rPr lang="sv-SE" noProof="0"/>
              <a:t>Klicka på ikonen för att lägga till en bild</a:t>
            </a:r>
          </a:p>
        </p:txBody>
      </p:sp>
      <p:sp>
        <p:nvSpPr>
          <p:cNvPr id="19" name="Platshållare för innehåll 1">
            <a:extLst>
              <a:ext uri="{FF2B5EF4-FFF2-40B4-BE49-F238E27FC236}">
                <a16:creationId xmlns:a16="http://schemas.microsoft.com/office/drawing/2014/main" id="{8CA9663F-19C9-4799-8B97-333815BF6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3822282"/>
            <a:ext cx="4607484" cy="2273710"/>
          </a:xfrm>
        </p:spPr>
        <p:txBody>
          <a:bodyPr rtlCol="0" anchor="t">
            <a:normAutofit/>
          </a:bodyPr>
          <a:lstStyle>
            <a:lvl1pPr marL="0" indent="0">
              <a:buNone/>
              <a:defRPr/>
            </a:lvl1pPr>
          </a:lstStyle>
          <a:p>
            <a:pPr lvl="0" rtl="0"/>
            <a:r>
              <a:rPr lang="sv-SE" noProof="0"/>
              <a:t>Klicka här för att ändra format på bakgrundstexten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v-SE" noProof="0"/>
              <a:t>Exempel på sidfotstext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sv-SE" noProof="0"/>
              <a:t>1/3/20XX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noProof="0" smtClean="0"/>
              <a:t>‹#›</a:t>
            </a:fld>
            <a:endParaRPr lang="sv-SE" noProof="0"/>
          </a:p>
        </p:txBody>
      </p:sp>
    </p:spTree>
    <p:extLst>
      <p:ext uri="{BB962C8B-B14F-4D97-AF65-F5344CB8AC3E}">
        <p14:creationId xmlns:p14="http://schemas.microsoft.com/office/powerpoint/2010/main" val="211337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26896479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10750775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253593665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169830256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140468926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2164488664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412229415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rtl="0"/>
            <a:r>
              <a:rPr lang="sv-SE" noProof="0"/>
              <a:t>1/3/20XX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sv-SE" sz="1000" noProof="0"/>
              <a:t>Exempel på sidfotstext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B1E4CB7-CB13-4810-BF18-BE31AFC64F93}" type="slidenum">
              <a:rPr lang="sv-SE" noProof="0" smtClean="0"/>
              <a:pPr rtl="0"/>
              <a:t>‹#›</a:t>
            </a:fld>
            <a:endParaRPr lang="sv-SE" sz="1000" noProof="0"/>
          </a:p>
        </p:txBody>
      </p:sp>
    </p:spTree>
    <p:extLst>
      <p:ext uri="{BB962C8B-B14F-4D97-AF65-F5344CB8AC3E}">
        <p14:creationId xmlns:p14="http://schemas.microsoft.com/office/powerpoint/2010/main" val="287343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65" r:id="rId15"/>
    <p:sldLayoutId id="2147483663" r:id="rId16"/>
    <p:sldLayoutId id="2147483669" r:id="rId17"/>
    <p:sldLayoutId id="2147483654" r:id="rId18"/>
    <p:sldLayoutId id="2147483670" r:id="rId19"/>
    <p:sldLayoutId id="2147483662" r:id="rId20"/>
    <p:sldLayoutId id="2147483666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ubrik 18">
            <a:extLst>
              <a:ext uri="{FF2B5EF4-FFF2-40B4-BE49-F238E27FC236}">
                <a16:creationId xmlns:a16="http://schemas.microsoft.com/office/drawing/2014/main" id="{C60B4E40-ED59-4DFA-97D2-04570E2808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" y="839336"/>
            <a:ext cx="5209032" cy="3475513"/>
          </a:xfrm>
        </p:spPr>
        <p:txBody>
          <a:bodyPr rtlCol="0" anchor="ctr">
            <a:normAutofit/>
          </a:bodyPr>
          <a:lstStyle/>
          <a:p>
            <a:pPr rtl="0"/>
            <a:r>
              <a:rPr lang="sv-SE" sz="4200" dirty="0">
                <a:latin typeface="+mn-lt"/>
              </a:rPr>
              <a:t>Arbetsmiljö 2024-2025</a:t>
            </a:r>
          </a:p>
        </p:txBody>
      </p:sp>
      <p:sp>
        <p:nvSpPr>
          <p:cNvPr id="20" name="Underrubrik 19">
            <a:extLst>
              <a:ext uri="{FF2B5EF4-FFF2-40B4-BE49-F238E27FC236}">
                <a16:creationId xmlns:a16="http://schemas.microsoft.com/office/drawing/2014/main" id="{35E6FB68-BA70-4F6F-9874-1F349422D8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sv-SE" dirty="0"/>
              <a:t>Uppföljning – actions m.m.</a:t>
            </a:r>
          </a:p>
        </p:txBody>
      </p:sp>
      <p:pic>
        <p:nvPicPr>
          <p:cNvPr id="10" name="Platshållare för bild 9" descr="Bild på en gul smoothie med frukt i bakgrunden.&#10;">
            <a:extLst>
              <a:ext uri="{FF2B5EF4-FFF2-40B4-BE49-F238E27FC236}">
                <a16:creationId xmlns:a16="http://schemas.microsoft.com/office/drawing/2014/main" id="{EAC24423-E635-494B-9CD9-DF28FD91BE7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" r="41"/>
          <a:stretch/>
        </p:blipFill>
        <p:spPr/>
      </p:pic>
    </p:spTree>
    <p:extLst>
      <p:ext uri="{BB962C8B-B14F-4D97-AF65-F5344CB8AC3E}">
        <p14:creationId xmlns:p14="http://schemas.microsoft.com/office/powerpoint/2010/main" val="90140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bild 7" descr="Bild med hallon">
            <a:extLst>
              <a:ext uri="{FF2B5EF4-FFF2-40B4-BE49-F238E27FC236}">
                <a16:creationId xmlns:a16="http://schemas.microsoft.com/office/drawing/2014/main" id="{4261B567-0AEE-4B25-B882-091D29B2DB1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" b="8"/>
          <a:stretch/>
        </p:blipFill>
        <p:spPr/>
      </p:pic>
      <p:pic>
        <p:nvPicPr>
          <p:cNvPr id="10" name="Platshållare för bild 9" descr="Bild med skivad kiwi">
            <a:extLst>
              <a:ext uri="{FF2B5EF4-FFF2-40B4-BE49-F238E27FC236}">
                <a16:creationId xmlns:a16="http://schemas.microsoft.com/office/drawing/2014/main" id="{E7D4F42E-FC10-4897-B233-22F58F00B85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" b="8"/>
          <a:stretch/>
        </p:blipFill>
        <p:spPr/>
      </p:pic>
      <p:pic>
        <p:nvPicPr>
          <p:cNvPr id="12" name="Platshållare för bild 11" descr="Bild på gul smoothie med frukt i bakgrunden">
            <a:extLst>
              <a:ext uri="{FF2B5EF4-FFF2-40B4-BE49-F238E27FC236}">
                <a16:creationId xmlns:a16="http://schemas.microsoft.com/office/drawing/2014/main" id="{E36C0D92-B4CD-4560-A77C-BEAFB12733D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" r="70"/>
          <a:stretch/>
        </p:blipFill>
        <p:spPr/>
      </p:pic>
      <p:sp>
        <p:nvSpPr>
          <p:cNvPr id="24" name="Platshållare för bildnummer 23">
            <a:extLst>
              <a:ext uri="{FF2B5EF4-FFF2-40B4-BE49-F238E27FC236}">
                <a16:creationId xmlns:a16="http://schemas.microsoft.com/office/drawing/2014/main" id="{B583B8C6-95CF-4DD9-AFF1-3E252935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9" name="Rubrik 2">
            <a:extLst>
              <a:ext uri="{FF2B5EF4-FFF2-40B4-BE49-F238E27FC236}">
                <a16:creationId xmlns:a16="http://schemas.microsoft.com/office/drawing/2014/main" id="{BD60D7E9-6A21-2294-7CFF-9D776A694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950" y="1465263"/>
            <a:ext cx="6099175" cy="196373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altLang="sv-SE" sz="4000" dirty="0"/>
              <a:t>Effektiv PA 2024-2025 </a:t>
            </a:r>
            <a:br>
              <a:rPr lang="sv-SE" altLang="sv-SE" sz="4000" dirty="0"/>
            </a:br>
            <a:r>
              <a:rPr lang="sv-SE" altLang="sv-SE" sz="4000" dirty="0"/>
              <a:t>MAXI - Uppföljning</a:t>
            </a:r>
          </a:p>
        </p:txBody>
      </p:sp>
      <p:sp>
        <p:nvSpPr>
          <p:cNvPr id="11" name="Underrubrik 3">
            <a:extLst>
              <a:ext uri="{FF2B5EF4-FFF2-40B4-BE49-F238E27FC236}">
                <a16:creationId xmlns:a16="http://schemas.microsoft.com/office/drawing/2014/main" id="{5A55A154-B8E3-9D13-BC93-F53C39158375}"/>
              </a:ext>
            </a:extLst>
          </p:cNvPr>
          <p:cNvSpPr txBox="1">
            <a:spLocks/>
          </p:cNvSpPr>
          <p:nvPr/>
        </p:nvSpPr>
        <p:spPr>
          <a:xfrm>
            <a:off x="5441950" y="3555365"/>
            <a:ext cx="4965700" cy="1147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Clr>
                <a:schemeClr val="accent5"/>
              </a:buClr>
              <a:buFont typeface="Avenir Next LT Pro" panose="020B05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l" defTabSz="914400" rtl="0" eaLnBrk="1" latinLnBrk="0" hangingPunct="1">
              <a:lnSpc>
                <a:spcPct val="105000"/>
              </a:lnSpc>
              <a:spcBef>
                <a:spcPts val="9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40080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0080" indent="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FontTx/>
              <a:buNone/>
              <a:defRPr sz="1800" i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86968" indent="-274320" algn="l" defTabSz="914400" rtl="0" eaLnBrk="1" latinLnBrk="0" hangingPunct="1">
              <a:lnSpc>
                <a:spcPct val="105000"/>
              </a:lnSpc>
              <a:spcBef>
                <a:spcPts val="6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342905">
              <a:buClr>
                <a:schemeClr val="bg2">
                  <a:lumMod val="40000"/>
                  <a:lumOff val="60000"/>
                </a:schemeClr>
              </a:buClr>
              <a:buFont typeface="Wingdings 3" charset="2"/>
              <a:buNone/>
              <a:defRPr/>
            </a:pPr>
            <a:r>
              <a:rPr lang="sv-SE" dirty="0"/>
              <a:t>MAXI ICA Stormarknad </a:t>
            </a:r>
            <a:br>
              <a:rPr lang="sv-SE" dirty="0"/>
            </a:br>
            <a:r>
              <a:rPr lang="sv-SE" dirty="0"/>
              <a:t>S A M – systematiskt arbetsmiljöarbete 2024-2025</a:t>
            </a:r>
          </a:p>
        </p:txBody>
      </p:sp>
    </p:spTree>
    <p:extLst>
      <p:ext uri="{BB962C8B-B14F-4D97-AF65-F5344CB8AC3E}">
        <p14:creationId xmlns:p14="http://schemas.microsoft.com/office/powerpoint/2010/main" val="326050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bild 7" descr="Bild med hallon">
            <a:extLst>
              <a:ext uri="{FF2B5EF4-FFF2-40B4-BE49-F238E27FC236}">
                <a16:creationId xmlns:a16="http://schemas.microsoft.com/office/drawing/2014/main" id="{4261B567-0AEE-4B25-B882-091D29B2DB1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533" y="1517652"/>
            <a:ext cx="1947672" cy="2295144"/>
          </a:xfrm>
        </p:spPr>
      </p:pic>
      <p:pic>
        <p:nvPicPr>
          <p:cNvPr id="10" name="Platshållare för bild 9" descr="Bild med skivad kiwi">
            <a:extLst>
              <a:ext uri="{FF2B5EF4-FFF2-40B4-BE49-F238E27FC236}">
                <a16:creationId xmlns:a16="http://schemas.microsoft.com/office/drawing/2014/main" id="{E7D4F42E-FC10-4897-B233-22F58F00B85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50008" y="1517904"/>
            <a:ext cx="1947672" cy="2295144"/>
          </a:xfrm>
        </p:spPr>
      </p:pic>
      <p:pic>
        <p:nvPicPr>
          <p:cNvPr id="12" name="Platshållare för bild 11" descr="Bild på gul smoothie med frukt i bakgrunden">
            <a:extLst>
              <a:ext uri="{FF2B5EF4-FFF2-40B4-BE49-F238E27FC236}">
                <a16:creationId xmlns:a16="http://schemas.microsoft.com/office/drawing/2014/main" id="{E36C0D92-B4CD-4560-A77C-BEAFB12733D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336" y="3800858"/>
            <a:ext cx="3895344" cy="2295144"/>
          </a:xfrm>
        </p:spPr>
      </p:pic>
      <p:sp>
        <p:nvSpPr>
          <p:cNvPr id="24" name="Platshållare för bildnummer 23">
            <a:extLst>
              <a:ext uri="{FF2B5EF4-FFF2-40B4-BE49-F238E27FC236}">
                <a16:creationId xmlns:a16="http://schemas.microsoft.com/office/drawing/2014/main" id="{B583B8C6-95CF-4DD9-AFF1-3E252935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368" y="5730240"/>
            <a:ext cx="530352" cy="365125"/>
          </a:xfrm>
        </p:spPr>
        <p:txBody>
          <a:bodyPr rtlCol="0"/>
          <a:lstStyle/>
          <a:p>
            <a:pPr rtl="0"/>
            <a:fld id="{CB1E4CB7-CB13-4810-BF18-BE31AFC64F93}" type="slidenum">
              <a:rPr lang="sv-SE" sz="1100" smtClean="0"/>
              <a:pPr rtl="0"/>
              <a:t>3</a:t>
            </a:fld>
            <a:endParaRPr lang="sv-SE" sz="1100"/>
          </a:p>
        </p:txBody>
      </p:sp>
      <p:sp>
        <p:nvSpPr>
          <p:cNvPr id="2" name="Oval 4">
            <a:extLst>
              <a:ext uri="{FF2B5EF4-FFF2-40B4-BE49-F238E27FC236}">
                <a16:creationId xmlns:a16="http://schemas.microsoft.com/office/drawing/2014/main" id="{CBFC1F54-395E-7132-5C0E-31A8DC849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493" y="937578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Psykosocial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arbetsmiljö</a:t>
            </a:r>
          </a:p>
        </p:txBody>
      </p:sp>
      <p:sp>
        <p:nvSpPr>
          <p:cNvPr id="3" name="Oval 6">
            <a:extLst>
              <a:ext uri="{FF2B5EF4-FFF2-40B4-BE49-F238E27FC236}">
                <a16:creationId xmlns:a16="http://schemas.microsoft.com/office/drawing/2014/main" id="{5A9263A3-52A7-9BE1-362A-4F9F47350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493" y="1740218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Utvecklings-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möjligheter</a:t>
            </a:r>
          </a:p>
        </p:txBody>
      </p:sp>
      <p:sp>
        <p:nvSpPr>
          <p:cNvPr id="4" name="Oval 7">
            <a:extLst>
              <a:ext uri="{FF2B5EF4-FFF2-40B4-BE49-F238E27FC236}">
                <a16:creationId xmlns:a16="http://schemas.microsoft.com/office/drawing/2014/main" id="{80BCC1AC-6895-B52C-4ED8-6162A3D29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493" y="2542858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Fysiska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arbetsmiljön</a:t>
            </a:r>
          </a:p>
        </p:txBody>
      </p:sp>
      <p:sp>
        <p:nvSpPr>
          <p:cNvPr id="5" name="Oval 8">
            <a:extLst>
              <a:ext uri="{FF2B5EF4-FFF2-40B4-BE49-F238E27FC236}">
                <a16:creationId xmlns:a16="http://schemas.microsoft.com/office/drawing/2014/main" id="{6EFA65EE-6CE1-0976-18A6-14EAB888A1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493" y="3347085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Utbildnings-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möjligheter</a:t>
            </a:r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08E5046C-B0E7-5417-1E1B-7B6F2ACAB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493" y="4149725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Kompetens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i arbetet</a:t>
            </a:r>
          </a:p>
        </p:txBody>
      </p:sp>
      <p:sp>
        <p:nvSpPr>
          <p:cNvPr id="7" name="Oval 10">
            <a:extLst>
              <a:ext uri="{FF2B5EF4-FFF2-40B4-BE49-F238E27FC236}">
                <a16:creationId xmlns:a16="http://schemas.microsoft.com/office/drawing/2014/main" id="{3586F3CD-C5AF-3539-3071-6E5FBCD66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493" y="4952365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Trivsel</a:t>
            </a:r>
          </a:p>
        </p:txBody>
      </p:sp>
      <p:sp>
        <p:nvSpPr>
          <p:cNvPr id="13" name="Oval 11">
            <a:extLst>
              <a:ext uri="{FF2B5EF4-FFF2-40B4-BE49-F238E27FC236}">
                <a16:creationId xmlns:a16="http://schemas.microsoft.com/office/drawing/2014/main" id="{05B9B6CC-2610-FDE4-1A6D-3ECC332CB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493" y="5756593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Rehabilitering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9FA6B5B-276A-6A13-76CE-97D5DDC59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2708" y="2520633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Motivation 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arbetet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F887F85-11EB-200B-33CA-E24CAF57A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80" y="913765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Kundrelationer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ED1B0DE-9140-31A7-721F-2174282D3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80" y="1710055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Säkerhet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7BE57EC-7FD5-D0DF-135F-93EDDAC78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80" y="2506345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Goda &amp; tydliga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rutiner</a:t>
            </a:r>
          </a:p>
        </p:txBody>
      </p:sp>
      <p:sp>
        <p:nvSpPr>
          <p:cNvPr id="18" name="Oval 18">
            <a:extLst>
              <a:ext uri="{FF2B5EF4-FFF2-40B4-BE49-F238E27FC236}">
                <a16:creationId xmlns:a16="http://schemas.microsoft.com/office/drawing/2014/main" id="{07A6E601-1585-34E2-5394-492BAAB7B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80" y="3302635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Bra ledarskap</a:t>
            </a:r>
          </a:p>
        </p:txBody>
      </p:sp>
      <p:sp>
        <p:nvSpPr>
          <p:cNvPr id="19" name="Oval 19">
            <a:extLst>
              <a:ext uri="{FF2B5EF4-FFF2-40B4-BE49-F238E27FC236}">
                <a16:creationId xmlns:a16="http://schemas.microsoft.com/office/drawing/2014/main" id="{0469A2B0-D4F3-32F3-C11B-BC3FDEBF4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80" y="4966653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Bra medarbetar-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skap</a:t>
            </a:r>
          </a:p>
        </p:txBody>
      </p:sp>
      <p:sp>
        <p:nvSpPr>
          <p:cNvPr id="20" name="Oval 20">
            <a:extLst>
              <a:ext uri="{FF2B5EF4-FFF2-40B4-BE49-F238E27FC236}">
                <a16:creationId xmlns:a16="http://schemas.microsoft.com/office/drawing/2014/main" id="{D1376E7B-25F4-2AE1-555D-E7500CA59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988" y="1710055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Organisations –</a:t>
            </a:r>
            <a:br>
              <a:rPr lang="sv-SE" sz="1100" dirty="0"/>
            </a:br>
            <a:r>
              <a:rPr lang="sv-SE" sz="1100" dirty="0"/>
              <a:t>utveckling</a:t>
            </a:r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33F028D2-40D9-7367-9077-A1252FA20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988" y="913765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Butikslokalen/</a:t>
            </a:r>
            <a:br>
              <a:rPr lang="sv-SE" sz="1100" dirty="0"/>
            </a:br>
            <a:r>
              <a:rPr lang="sv-SE" sz="1100" dirty="0"/>
              <a:t>utrustning</a:t>
            </a:r>
          </a:p>
        </p:txBody>
      </p:sp>
      <p:sp>
        <p:nvSpPr>
          <p:cNvPr id="22" name="Oval 22">
            <a:extLst>
              <a:ext uri="{FF2B5EF4-FFF2-40B4-BE49-F238E27FC236}">
                <a16:creationId xmlns:a16="http://schemas.microsoft.com/office/drawing/2014/main" id="{816E1E37-8B91-D4AE-1D59-097618AE5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988" y="4170363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Kvinna / Man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Äldre / Yngre</a:t>
            </a:r>
          </a:p>
        </p:txBody>
      </p:sp>
      <p:sp>
        <p:nvSpPr>
          <p:cNvPr id="23" name="Oval 23">
            <a:extLst>
              <a:ext uri="{FF2B5EF4-FFF2-40B4-BE49-F238E27FC236}">
                <a16:creationId xmlns:a16="http://schemas.microsoft.com/office/drawing/2014/main" id="{8D93702A-5B30-7DAB-16A8-8122AE8C3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5563" y="1710054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Personal –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aktiviteter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424582C-189D-BA5B-346C-6F4D766FC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8988" y="3302635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Bra personal –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planering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C6A628D-6CA9-C403-2680-14FFBDF89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80" y="5834380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Kommunikation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1064068-823E-0C6B-FC89-C0ACB921E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5563" y="3314857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Hälsa</a:t>
            </a:r>
          </a:p>
        </p:txBody>
      </p:sp>
      <p:sp>
        <p:nvSpPr>
          <p:cNvPr id="28" name="Oval 44">
            <a:extLst>
              <a:ext uri="{FF2B5EF4-FFF2-40B4-BE49-F238E27FC236}">
                <a16:creationId xmlns:a16="http://schemas.microsoft.com/office/drawing/2014/main" id="{8C065E5A-2931-ED46-B35A-52039D8D9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80" y="4170363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/>
              <a:t>Introduktion</a:t>
            </a:r>
          </a:p>
        </p:txBody>
      </p:sp>
      <p:sp>
        <p:nvSpPr>
          <p:cNvPr id="29" name="Oval 20">
            <a:extLst>
              <a:ext uri="{FF2B5EF4-FFF2-40B4-BE49-F238E27FC236}">
                <a16:creationId xmlns:a16="http://schemas.microsoft.com/office/drawing/2014/main" id="{E82C20C9-B290-AFAF-DC7C-BF67F0E17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2506345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Belastnings –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ergonomi</a:t>
            </a:r>
          </a:p>
        </p:txBody>
      </p:sp>
      <p:sp>
        <p:nvSpPr>
          <p:cNvPr id="30" name="Oval 22">
            <a:extLst>
              <a:ext uri="{FF2B5EF4-FFF2-40B4-BE49-F238E27FC236}">
                <a16:creationId xmlns:a16="http://schemas.microsoft.com/office/drawing/2014/main" id="{F23CCD29-96B5-6C1A-C5BD-A1E5E3BB2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975" y="4980940"/>
            <a:ext cx="1655763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Introduktion</a:t>
            </a:r>
          </a:p>
        </p:txBody>
      </p:sp>
      <p:sp>
        <p:nvSpPr>
          <p:cNvPr id="31" name="Oval 22">
            <a:extLst>
              <a:ext uri="{FF2B5EF4-FFF2-40B4-BE49-F238E27FC236}">
                <a16:creationId xmlns:a16="http://schemas.microsoft.com/office/drawing/2014/main" id="{0387CEFA-912A-942D-13BF-4261E0502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4388" y="5785168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Medarbetarsamtal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 err="1"/>
              <a:t>Coaching</a:t>
            </a:r>
            <a:endParaRPr lang="sv-SE" sz="1100" dirty="0"/>
          </a:p>
        </p:txBody>
      </p:sp>
      <p:sp>
        <p:nvSpPr>
          <p:cNvPr id="32" name="Oval 22">
            <a:extLst>
              <a:ext uri="{FF2B5EF4-FFF2-40B4-BE49-F238E27FC236}">
                <a16:creationId xmlns:a16="http://schemas.microsoft.com/office/drawing/2014/main" id="{2821B77B-40A8-8EC6-3EFD-45CB4A16B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2708" y="913764"/>
            <a:ext cx="1655762" cy="720725"/>
          </a:xfrm>
          <a:prstGeom prst="ellipse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Personal –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/>
              <a:t>utrymmen</a:t>
            </a:r>
          </a:p>
        </p:txBody>
      </p:sp>
      <p:sp>
        <p:nvSpPr>
          <p:cNvPr id="33" name="textruta 25">
            <a:extLst>
              <a:ext uri="{FF2B5EF4-FFF2-40B4-BE49-F238E27FC236}">
                <a16:creationId xmlns:a16="http://schemas.microsoft.com/office/drawing/2014/main" id="{84104787-8260-F040-52F3-E10966498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336" y="6346513"/>
            <a:ext cx="3225563" cy="26161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sv-SE" altLang="sv-SE" sz="1100" b="1" dirty="0">
                <a:latin typeface="+mn-lt"/>
                <a:cs typeface="Arial" panose="020B0604020202020204" pitchFamily="34" charset="0"/>
              </a:rPr>
              <a:t>Effektiv PA 2024–2025 grönt ljus inom alla områden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3046815D-1870-1252-FE1D-C1520B742902}"/>
              </a:ext>
            </a:extLst>
          </p:cNvPr>
          <p:cNvSpPr txBox="1"/>
          <p:nvPr/>
        </p:nvSpPr>
        <p:spPr>
          <a:xfrm>
            <a:off x="659835" y="214490"/>
            <a:ext cx="5110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altLang="sv-SE" sz="1800" b="1" dirty="0">
                <a:cs typeface="Arial" panose="020B0604020202020204" pitchFamily="34" charset="0"/>
              </a:rPr>
              <a:t>Effektiv PA 2024–2025 grönt ljus inom alla områden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49679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bild 7" descr="Bild med hallon">
            <a:extLst>
              <a:ext uri="{FF2B5EF4-FFF2-40B4-BE49-F238E27FC236}">
                <a16:creationId xmlns:a16="http://schemas.microsoft.com/office/drawing/2014/main" id="{4261B567-0AEE-4B25-B882-091D29B2DB1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533" y="1517652"/>
            <a:ext cx="1947672" cy="2295144"/>
          </a:xfrm>
        </p:spPr>
      </p:pic>
      <p:pic>
        <p:nvPicPr>
          <p:cNvPr id="10" name="Platshållare för bild 9" descr="Bild med skivad kiwi">
            <a:extLst>
              <a:ext uri="{FF2B5EF4-FFF2-40B4-BE49-F238E27FC236}">
                <a16:creationId xmlns:a16="http://schemas.microsoft.com/office/drawing/2014/main" id="{E7D4F42E-FC10-4897-B233-22F58F00B85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50008" y="1517904"/>
            <a:ext cx="1947672" cy="2295144"/>
          </a:xfrm>
        </p:spPr>
      </p:pic>
      <p:pic>
        <p:nvPicPr>
          <p:cNvPr id="12" name="Platshållare för bild 11" descr="Bild på gul smoothie med frukt i bakgrunden">
            <a:extLst>
              <a:ext uri="{FF2B5EF4-FFF2-40B4-BE49-F238E27FC236}">
                <a16:creationId xmlns:a16="http://schemas.microsoft.com/office/drawing/2014/main" id="{E36C0D92-B4CD-4560-A77C-BEAFB12733D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336" y="3800858"/>
            <a:ext cx="3895344" cy="2295144"/>
          </a:xfrm>
        </p:spPr>
      </p:pic>
      <p:sp>
        <p:nvSpPr>
          <p:cNvPr id="9" name="textruta 14">
            <a:extLst>
              <a:ext uri="{FF2B5EF4-FFF2-40B4-BE49-F238E27FC236}">
                <a16:creationId xmlns:a16="http://schemas.microsoft.com/office/drawing/2014/main" id="{C0552641-B7E2-8A61-BD8D-F6AE12F24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1210" y="87630"/>
            <a:ext cx="460851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sv-SE" altLang="sv-SE" sz="1200" dirty="0">
                <a:latin typeface="+mn-lt"/>
                <a:cs typeface="Arial" panose="020B0604020202020204" pitchFamily="34" charset="0"/>
              </a:rPr>
              <a:t>Tydlig organisation som arbetar aktivt för säkerställa och utveckla en attraktiv arbetsplats och företag med löpande </a:t>
            </a:r>
            <a:br>
              <a:rPr lang="sv-SE" altLang="sv-SE" sz="1200" dirty="0">
                <a:latin typeface="+mn-lt"/>
                <a:cs typeface="Arial" panose="020B0604020202020204" pitchFamily="34" charset="0"/>
              </a:rPr>
            </a:br>
            <a:r>
              <a:rPr lang="sv-SE" altLang="sv-SE" sz="1200" dirty="0">
                <a:latin typeface="+mn-lt"/>
                <a:cs typeface="Arial" panose="020B0604020202020204" pitchFamily="34" charset="0"/>
              </a:rPr>
              <a:t>fokus på arbetsmiljön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E5053409-F5CE-FE26-2DAB-21034D1115D5}"/>
              </a:ext>
            </a:extLst>
          </p:cNvPr>
          <p:cNvSpPr txBox="1"/>
          <p:nvPr/>
        </p:nvSpPr>
        <p:spPr>
          <a:xfrm>
            <a:off x="351384" y="148590"/>
            <a:ext cx="399724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/>
              <a:t>MAXI butikens – organisation – SAM </a:t>
            </a:r>
            <a:br>
              <a:rPr lang="sv-SE" sz="900" dirty="0"/>
            </a:br>
            <a:r>
              <a:rPr lang="sv-SE" sz="900" dirty="0"/>
              <a:t>(systematiskt arbetsmiljöarbete)</a:t>
            </a:r>
            <a:endParaRPr lang="sv-SE" dirty="0"/>
          </a:p>
        </p:txBody>
      </p:sp>
      <p:sp>
        <p:nvSpPr>
          <p:cNvPr id="35" name="Rounded Rectangle 5">
            <a:extLst>
              <a:ext uri="{FF2B5EF4-FFF2-40B4-BE49-F238E27FC236}">
                <a16:creationId xmlns:a16="http://schemas.microsoft.com/office/drawing/2014/main" id="{AD3D557F-B03F-033E-AC36-789722EDD4A5}"/>
              </a:ext>
            </a:extLst>
          </p:cNvPr>
          <p:cNvSpPr/>
          <p:nvPr/>
        </p:nvSpPr>
        <p:spPr>
          <a:xfrm>
            <a:off x="5368925" y="1188403"/>
            <a:ext cx="1500188" cy="7143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Ledningsgruppen är ansvariga för det löpande SAM-arbetet</a:t>
            </a:r>
          </a:p>
        </p:txBody>
      </p:sp>
      <p:sp>
        <p:nvSpPr>
          <p:cNvPr id="36" name="Rounded Rectangle 6">
            <a:extLst>
              <a:ext uri="{FF2B5EF4-FFF2-40B4-BE49-F238E27FC236}">
                <a16:creationId xmlns:a16="http://schemas.microsoft.com/office/drawing/2014/main" id="{EE3FCB6B-2306-EAFE-5CA5-7CA5093DC70A}"/>
              </a:ext>
            </a:extLst>
          </p:cNvPr>
          <p:cNvSpPr/>
          <p:nvPr/>
        </p:nvSpPr>
        <p:spPr>
          <a:xfrm>
            <a:off x="7460298" y="1188403"/>
            <a:ext cx="1500187" cy="7143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Kartläggning och riskanalys genomförs via skyddskommittén</a:t>
            </a:r>
          </a:p>
        </p:txBody>
      </p:sp>
      <p:sp>
        <p:nvSpPr>
          <p:cNvPr id="37" name="Rounded Rectangle 7">
            <a:extLst>
              <a:ext uri="{FF2B5EF4-FFF2-40B4-BE49-F238E27FC236}">
                <a16:creationId xmlns:a16="http://schemas.microsoft.com/office/drawing/2014/main" id="{25C6D573-A169-182B-95D5-28A7F8675313}"/>
              </a:ext>
            </a:extLst>
          </p:cNvPr>
          <p:cNvSpPr/>
          <p:nvPr/>
        </p:nvSpPr>
        <p:spPr>
          <a:xfrm>
            <a:off x="9582150" y="1188403"/>
            <a:ext cx="1500188" cy="7143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100" dirty="0">
                <a:solidFill>
                  <a:schemeClr val="tx1"/>
                </a:solidFill>
              </a:rPr>
              <a:t>MAXI handlaren är ytterst ansvarig för företagets SAM - arbete</a:t>
            </a:r>
          </a:p>
        </p:txBody>
      </p:sp>
      <p:cxnSp>
        <p:nvCxnSpPr>
          <p:cNvPr id="38" name="Straight Arrow Connector 9">
            <a:extLst>
              <a:ext uri="{FF2B5EF4-FFF2-40B4-BE49-F238E27FC236}">
                <a16:creationId xmlns:a16="http://schemas.microsoft.com/office/drawing/2014/main" id="{2E8A53B4-E0AF-5459-8853-8B43F70DCFEF}"/>
              </a:ext>
            </a:extLst>
          </p:cNvPr>
          <p:cNvCxnSpPr/>
          <p:nvPr/>
        </p:nvCxnSpPr>
        <p:spPr>
          <a:xfrm rot="5400000">
            <a:off x="5653882" y="2473484"/>
            <a:ext cx="8572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0">
            <a:extLst>
              <a:ext uri="{FF2B5EF4-FFF2-40B4-BE49-F238E27FC236}">
                <a16:creationId xmlns:a16="http://schemas.microsoft.com/office/drawing/2014/main" id="{9607426A-7293-9F15-FB08-344EE7632C8D}"/>
              </a:ext>
            </a:extLst>
          </p:cNvPr>
          <p:cNvCxnSpPr/>
          <p:nvPr/>
        </p:nvCxnSpPr>
        <p:spPr>
          <a:xfrm rot="5400000">
            <a:off x="7816692" y="2473484"/>
            <a:ext cx="8572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11">
            <a:extLst>
              <a:ext uri="{FF2B5EF4-FFF2-40B4-BE49-F238E27FC236}">
                <a16:creationId xmlns:a16="http://schemas.microsoft.com/office/drawing/2014/main" id="{0FBD1C0B-AFDF-51A4-79D3-5D038DD36EA7}"/>
              </a:ext>
            </a:extLst>
          </p:cNvPr>
          <p:cNvCxnSpPr/>
          <p:nvPr/>
        </p:nvCxnSpPr>
        <p:spPr>
          <a:xfrm rot="5400000">
            <a:off x="9938544" y="2473484"/>
            <a:ext cx="857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2">
            <a:extLst>
              <a:ext uri="{FF2B5EF4-FFF2-40B4-BE49-F238E27FC236}">
                <a16:creationId xmlns:a16="http://schemas.microsoft.com/office/drawing/2014/main" id="{704243C5-7EAE-D45B-DD33-13A998BE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3815" y="2994343"/>
            <a:ext cx="2024913" cy="317009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Respektive försäljningschef</a:t>
            </a: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är ansvarig för arbetsmiljön </a:t>
            </a: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inom sitt ansvarsområde; </a:t>
            </a: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**</a:t>
            </a: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Med arbetsmiljöansvar avses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 err="1">
                <a:latin typeface="+mn-lt"/>
                <a:cs typeface="Arial" panose="020B0604020202020204" pitchFamily="34" charset="0"/>
              </a:rPr>
              <a:t>bl</a:t>
            </a:r>
            <a:r>
              <a:rPr lang="sv-SE" altLang="sv-SE" sz="1000" dirty="0">
                <a:latin typeface="+mn-lt"/>
                <a:cs typeface="Arial" panose="020B0604020202020204" pitchFamily="34" charset="0"/>
              </a:rPr>
              <a:t> a: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endParaRPr lang="sv-SE" altLang="sv-SE" sz="1000" dirty="0">
              <a:latin typeface="+mn-lt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Systematiskt arbetsmiljöarbete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Fysisk arbetsmiljö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Psykosocial arbetsmiljö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Utrustning och inventarier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Introduktion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Kartläggning och riskanalys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Säkerhet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Gott ledarskap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Gott medarbetarskap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Rehabilitering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endParaRPr lang="sv-SE" altLang="sv-SE" sz="1000" dirty="0">
              <a:latin typeface="+mn-lt"/>
              <a:cs typeface="Arial" panose="020B0604020202020204" pitchFamily="34" charset="0"/>
            </a:endParaRP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** i </a:t>
            </a:r>
            <a:r>
              <a:rPr lang="sv-SE" altLang="sv-SE" sz="1000" dirty="0" err="1">
                <a:latin typeface="+mn-lt"/>
                <a:cs typeface="Arial" panose="020B0604020202020204" pitchFamily="34" charset="0"/>
              </a:rPr>
              <a:t>ledn.grp</a:t>
            </a:r>
            <a:r>
              <a:rPr lang="sv-SE" altLang="sv-SE" sz="1000" dirty="0">
                <a:latin typeface="+mn-lt"/>
                <a:cs typeface="Arial" panose="020B0604020202020204" pitchFamily="34" charset="0"/>
              </a:rPr>
              <a:t> kan vissa punkter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åligga butikschef motsvarande.</a:t>
            </a:r>
          </a:p>
        </p:txBody>
      </p:sp>
      <p:sp>
        <p:nvSpPr>
          <p:cNvPr id="42" name="TextBox 13">
            <a:extLst>
              <a:ext uri="{FF2B5EF4-FFF2-40B4-BE49-F238E27FC236}">
                <a16:creationId xmlns:a16="http://schemas.microsoft.com/office/drawing/2014/main" id="{86FF562A-270F-4EDF-F53E-431F715B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5980" y="2994343"/>
            <a:ext cx="2262158" cy="270843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Skyddskommittén är ansvarig för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övergripande kartläggning och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riskanalys av arbetsmiljön </a:t>
            </a: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inom företaget; </a:t>
            </a:r>
          </a:p>
          <a:p>
            <a:pPr eaLnBrk="1" hangingPunct="1"/>
            <a:endParaRPr lang="sv-SE" altLang="sv-SE" sz="1000" dirty="0">
              <a:latin typeface="+mn-lt"/>
              <a:cs typeface="Arial" panose="020B0604020202020204" pitchFamily="34" charset="0"/>
            </a:endParaRP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Skyddskommittén agerar enligt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följande: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endParaRPr lang="sv-SE" altLang="sv-SE" sz="1000" dirty="0">
              <a:latin typeface="+mn-lt"/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Tre till fyra kartläggningsmöten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per år (enligt schema)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Upprättar förslag till handlingsplan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för SAM arbetet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Vid behov mer frekvent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I skyddskommittén ingår minst 2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representanter från ledningsgrupp</a:t>
            </a:r>
          </a:p>
          <a:p>
            <a:pPr eaLnBrk="1" hangingPunct="1">
              <a:buFontTx/>
              <a:buChar char="-"/>
            </a:pPr>
            <a:r>
              <a:rPr lang="sv-SE" altLang="sv-SE" sz="1000" dirty="0">
                <a:latin typeface="+mn-lt"/>
                <a:cs typeface="Arial" panose="020B0604020202020204" pitchFamily="34" charset="0"/>
              </a:rPr>
              <a:t>Rapporterar skriftligen till MAXI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handlare och ledningsgrupp</a:t>
            </a:r>
          </a:p>
        </p:txBody>
      </p:sp>
      <p:sp>
        <p:nvSpPr>
          <p:cNvPr id="43" name="TextBox 16">
            <a:extLst>
              <a:ext uri="{FF2B5EF4-FFF2-40B4-BE49-F238E27FC236}">
                <a16:creationId xmlns:a16="http://schemas.microsoft.com/office/drawing/2014/main" id="{9A707D4F-5046-6EF8-C340-A865E8F4E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6590" y="2994343"/>
            <a:ext cx="1863011" cy="178510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Ytterst ansvarig för </a:t>
            </a:r>
            <a:r>
              <a:rPr lang="sv-SE" altLang="sv-SE" sz="1000" dirty="0" err="1">
                <a:latin typeface="+mn-lt"/>
                <a:cs typeface="Arial" panose="020B0604020202020204" pitchFamily="34" charset="0"/>
              </a:rPr>
              <a:t>arbets</a:t>
            </a:r>
            <a:r>
              <a:rPr lang="sv-SE" altLang="sv-SE" sz="1000" dirty="0">
                <a:latin typeface="+mn-lt"/>
                <a:cs typeface="Arial" panose="020B0604020202020204" pitchFamily="34" charset="0"/>
              </a:rPr>
              <a:t> –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miljö och SAM arbetet är 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MAXI handlaren.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Löpande uppföljningsarbete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sker via ledningsgruppen.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endParaRPr lang="sv-SE" altLang="sv-SE" sz="1000" dirty="0">
              <a:latin typeface="+mn-lt"/>
              <a:cs typeface="Arial" panose="020B0604020202020204" pitchFamily="34" charset="0"/>
            </a:endParaRPr>
          </a:p>
          <a:p>
            <a:pPr eaLnBrk="1" hangingPunct="1"/>
            <a:r>
              <a:rPr lang="sv-SE" altLang="sv-SE" sz="1000" dirty="0">
                <a:latin typeface="+mn-lt"/>
                <a:cs typeface="Arial" panose="020B0604020202020204" pitchFamily="34" charset="0"/>
              </a:rPr>
              <a:t>Fastställer handlingsplan för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r>
              <a:rPr lang="sv-SE" altLang="sv-SE" sz="1000" dirty="0">
                <a:latin typeface="+mn-lt"/>
                <a:cs typeface="Arial" panose="020B0604020202020204" pitchFamily="34" charset="0"/>
              </a:rPr>
              <a:t>SAM arbetet.</a:t>
            </a:r>
            <a:br>
              <a:rPr lang="sv-SE" altLang="sv-SE" sz="1000" dirty="0">
                <a:latin typeface="+mn-lt"/>
                <a:cs typeface="Arial" panose="020B0604020202020204" pitchFamily="34" charset="0"/>
              </a:rPr>
            </a:br>
            <a:endParaRPr lang="sv-SE" altLang="sv-SE" sz="1000" dirty="0">
              <a:latin typeface="+mn-lt"/>
              <a:cs typeface="Arial" panose="020B0604020202020204" pitchFamily="34" charset="0"/>
            </a:endParaRPr>
          </a:p>
          <a:p>
            <a:pPr eaLnBrk="1" hangingPunct="1"/>
            <a:endParaRPr lang="sv-SE" altLang="sv-SE" sz="1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4" name="Rounded Rectangle 15">
            <a:extLst>
              <a:ext uri="{FF2B5EF4-FFF2-40B4-BE49-F238E27FC236}">
                <a16:creationId xmlns:a16="http://schemas.microsoft.com/office/drawing/2014/main" id="{D2F0C6AA-96BA-3A8C-9700-EE07D2DB7F32}"/>
              </a:ext>
            </a:extLst>
          </p:cNvPr>
          <p:cNvSpPr/>
          <p:nvPr/>
        </p:nvSpPr>
        <p:spPr>
          <a:xfrm>
            <a:off x="5123815" y="6232209"/>
            <a:ext cx="2024913" cy="53816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dirty="0">
                <a:solidFill>
                  <a:schemeClr val="tx1"/>
                </a:solidFill>
              </a:rPr>
              <a:t>Ledningsgruppen har regelbundet möten varje vecka där SAM ingår</a:t>
            </a:r>
          </a:p>
        </p:txBody>
      </p:sp>
      <p:sp>
        <p:nvSpPr>
          <p:cNvPr id="45" name="Rounded Rectangle 17">
            <a:extLst>
              <a:ext uri="{FF2B5EF4-FFF2-40B4-BE49-F238E27FC236}">
                <a16:creationId xmlns:a16="http://schemas.microsoft.com/office/drawing/2014/main" id="{A0256056-B79A-0F3B-3CBD-AD22ABDAFD96}"/>
              </a:ext>
            </a:extLst>
          </p:cNvPr>
          <p:cNvSpPr/>
          <p:nvPr/>
        </p:nvSpPr>
        <p:spPr>
          <a:xfrm>
            <a:off x="7237412" y="5772785"/>
            <a:ext cx="2230725" cy="5381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dirty="0">
                <a:solidFill>
                  <a:schemeClr val="tx1"/>
                </a:solidFill>
              </a:rPr>
              <a:t>3-4 st. kartläggnings &amp;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dirty="0">
                <a:solidFill>
                  <a:schemeClr val="tx1"/>
                </a:solidFill>
              </a:rPr>
              <a:t>Riskanalysmöten / år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dirty="0">
                <a:solidFill>
                  <a:schemeClr val="tx1"/>
                </a:solidFill>
              </a:rPr>
              <a:t>Dokumenterade</a:t>
            </a:r>
          </a:p>
        </p:txBody>
      </p:sp>
    </p:spTree>
    <p:extLst>
      <p:ext uri="{BB962C8B-B14F-4D97-AF65-F5344CB8AC3E}">
        <p14:creationId xmlns:p14="http://schemas.microsoft.com/office/powerpoint/2010/main" val="25166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bild 7" descr="Bild med hallon">
            <a:extLst>
              <a:ext uri="{FF2B5EF4-FFF2-40B4-BE49-F238E27FC236}">
                <a16:creationId xmlns:a16="http://schemas.microsoft.com/office/drawing/2014/main" id="{4261B567-0AEE-4B25-B882-091D29B2DB1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533" y="1517652"/>
            <a:ext cx="1947672" cy="2295144"/>
          </a:xfrm>
        </p:spPr>
      </p:pic>
      <p:pic>
        <p:nvPicPr>
          <p:cNvPr id="10" name="Platshållare för bild 9" descr="Bild med skivad kiwi">
            <a:extLst>
              <a:ext uri="{FF2B5EF4-FFF2-40B4-BE49-F238E27FC236}">
                <a16:creationId xmlns:a16="http://schemas.microsoft.com/office/drawing/2014/main" id="{E7D4F42E-FC10-4897-B233-22F58F00B850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50008" y="1517904"/>
            <a:ext cx="1947672" cy="2295144"/>
          </a:xfrm>
        </p:spPr>
      </p:pic>
      <p:pic>
        <p:nvPicPr>
          <p:cNvPr id="12" name="Platshållare för bild 11" descr="Bild på gul smoothie med frukt i bakgrunden">
            <a:extLst>
              <a:ext uri="{FF2B5EF4-FFF2-40B4-BE49-F238E27FC236}">
                <a16:creationId xmlns:a16="http://schemas.microsoft.com/office/drawing/2014/main" id="{E36C0D92-B4CD-4560-A77C-BEAFB12733D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2336" y="3800858"/>
            <a:ext cx="3895344" cy="2295144"/>
          </a:xfrm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29C7DC01-DEF9-7198-DB62-3893D972BE0B}"/>
              </a:ext>
            </a:extLst>
          </p:cNvPr>
          <p:cNvSpPr txBox="1">
            <a:spLocks noChangeArrowheads="1"/>
          </p:cNvSpPr>
          <p:nvPr/>
        </p:nvSpPr>
        <p:spPr>
          <a:xfrm>
            <a:off x="121920" y="101600"/>
            <a:ext cx="11998960" cy="11430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2800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ea typeface="+mj-ea"/>
                <a:cs typeface="+mj-cs"/>
              </a:rPr>
              <a:t>Vi har gjort och gör en mängd bra saker som förbättrar arbetsmiljön</a:t>
            </a:r>
          </a:p>
        </p:txBody>
      </p:sp>
      <p:sp>
        <p:nvSpPr>
          <p:cNvPr id="3" name="textruta 4">
            <a:extLst>
              <a:ext uri="{FF2B5EF4-FFF2-40B4-BE49-F238E27FC236}">
                <a16:creationId xmlns:a16="http://schemas.microsoft.com/office/drawing/2014/main" id="{9A6CCCEB-F5EE-06A7-8592-24F79C67C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770" y="919038"/>
            <a:ext cx="46085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r>
              <a:rPr lang="sv-SE" altLang="sv-SE" sz="1200" dirty="0">
                <a:latin typeface="+mn-lt"/>
                <a:cs typeface="Arial" panose="020B0604020202020204" pitchFamily="34" charset="0"/>
              </a:rPr>
              <a:t>Exempel på områden som vi löpande arbetar aktivt inom </a:t>
            </a:r>
            <a:br>
              <a:rPr lang="sv-SE" altLang="sv-SE" sz="1200" dirty="0">
                <a:latin typeface="+mn-lt"/>
                <a:cs typeface="Arial" panose="020B0604020202020204" pitchFamily="34" charset="0"/>
              </a:rPr>
            </a:br>
            <a:r>
              <a:rPr lang="sv-SE" altLang="sv-SE" sz="1200" dirty="0">
                <a:latin typeface="+mn-lt"/>
                <a:cs typeface="Arial" panose="020B0604020202020204" pitchFamily="34" charset="0"/>
              </a:rPr>
              <a:t>för att vara en attraktiv arbetsplats och företag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E6E78DF8-C2ED-78C7-CAF4-F018FA1B5D6A}"/>
              </a:ext>
            </a:extLst>
          </p:cNvPr>
          <p:cNvSpPr txBox="1"/>
          <p:nvPr/>
        </p:nvSpPr>
        <p:spPr>
          <a:xfrm>
            <a:off x="4511040" y="1539911"/>
            <a:ext cx="3878562" cy="469359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Fortsatt utvecklat Självscanning – självbetalning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Organisationsutveckling och bemanningsplanering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Introduktionspaket 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Företagsintroduktion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Avdelningsintroduktion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Subventionerad friskvårdsaktiviteter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Subventionerad naprapat/massör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Rehabiliteringsstöd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Företagshälsovård 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Friskvårdssatsning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Utbildningsplanering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Ledarutvecklingsprogram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Uppföljning av eventuella olyckor och tillbud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Löpande uppföljning av butiksdriften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Aktiv Personalplanering och medarbetarutveckling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MAP / Avstämningssamtal – minst ett per år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Personalhandbok (tydliga rutiner och regler)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Säkerhetshandbok – samt samordnare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Säkerhetskartläggning löpande</a:t>
            </a:r>
          </a:p>
          <a:p>
            <a:pPr marL="82550" indent="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sv-SE" altLang="sv-SE" sz="1200" dirty="0">
              <a:solidFill>
                <a:schemeClr val="tx1"/>
              </a:solidFill>
            </a:endParaRPr>
          </a:p>
          <a:p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E7594E68-385B-23B2-EBFF-4FEE30F3209C}"/>
              </a:ext>
            </a:extLst>
          </p:cNvPr>
          <p:cNvSpPr txBox="1"/>
          <p:nvPr/>
        </p:nvSpPr>
        <p:spPr>
          <a:xfrm>
            <a:off x="8815376" y="1539911"/>
            <a:ext cx="2868987" cy="35578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Operativ utveckling av butiksdrift löpande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Översyn av skyddskläder och arbetsskor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Benchmarking med andra MAXI butiker + Studieresor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Ergonomitänkande vid investeringar i utrustning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Investeringar i ergonomisk kompetens ”träna tränarna” via </a:t>
            </a:r>
            <a:r>
              <a:rPr lang="sv-SE" altLang="sv-SE" sz="1200" dirty="0" err="1">
                <a:solidFill>
                  <a:schemeClr val="tx1"/>
                </a:solidFill>
              </a:rPr>
              <a:t>Wireca</a:t>
            </a:r>
            <a:endParaRPr lang="sv-SE" altLang="sv-SE" sz="12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Frontlinjen, kassaplanering och arbetsrotation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Aktivt arbete med checklistor / arbetsrutinbeskrivningar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r>
              <a:rPr lang="sv-SE" altLang="sv-SE" sz="1200" dirty="0">
                <a:solidFill>
                  <a:schemeClr val="tx1"/>
                </a:solidFill>
              </a:rPr>
              <a:t>Frukost och lunch m.m.</a:t>
            </a: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sv-SE" altLang="sv-SE" sz="12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  <a:defRPr/>
            </a:pPr>
            <a:endParaRPr lang="sv-SE" altLang="sv-SE" sz="1200" dirty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sv-SE" altLang="sv-SE" sz="1200" b="1" dirty="0">
                <a:solidFill>
                  <a:schemeClr val="tx1"/>
                </a:solidFill>
              </a:rPr>
              <a:t>Detta är några aktiva åtgärder på vårt </a:t>
            </a:r>
            <a:br>
              <a:rPr lang="sv-SE" altLang="sv-SE" sz="1200" b="1" dirty="0">
                <a:solidFill>
                  <a:schemeClr val="tx1"/>
                </a:solidFill>
              </a:rPr>
            </a:br>
            <a:r>
              <a:rPr lang="sv-SE" altLang="sv-SE" sz="1200" b="1" dirty="0">
                <a:solidFill>
                  <a:schemeClr val="tx1"/>
                </a:solidFill>
              </a:rPr>
              <a:t>S A M – arbete under 2024-2025.</a:t>
            </a:r>
          </a:p>
          <a:p>
            <a:endParaRPr lang="sv-S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24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bild 5" descr="Bild på ett glas vatten med apelsinskivor och blåbär&#10;">
            <a:extLst>
              <a:ext uri="{FF2B5EF4-FFF2-40B4-BE49-F238E27FC236}">
                <a16:creationId xmlns:a16="http://schemas.microsoft.com/office/drawing/2014/main" id="{1B04B052-E6DF-4BF0-8FE7-9B077DDAB09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" r="23"/>
          <a:stretch/>
        </p:blipFill>
        <p:spPr/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A425EA5-DA2A-4F5D-9C8A-A8DD11EE97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sv-SE"/>
              <a:t>Sättet du började på är att sluta </a:t>
            </a:r>
            <a:br>
              <a:rPr lang="sv-SE"/>
            </a:br>
            <a:r>
              <a:rPr lang="sv-SE"/>
              <a:t>prata och börja göra.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7CF293A-C923-4F3F-AE8F-23F74E3B00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sv-SE"/>
              <a:t>Walt Disney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8AF2CAF-4D8D-43C4-8EC0-040A1E48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B1E4CB7-CB13-4810-BF18-BE31AFC64F93}" type="slidenum">
              <a:rPr lang="sv-SE" smtClean="0"/>
              <a:pPr rtl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0846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 2013 – 2022">
  <a:themeElements>
    <a:clrScheme name="Tema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076797-8467-41BB-91A7-9AE8328A68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B19C5C-61AD-4793-BB9D-6401AD34A775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F6272451-D558-4710-AF52-0EC1BD4C42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</TotalTime>
  <Words>499</Words>
  <Application>Microsoft Office PowerPoint</Application>
  <PresentationFormat>Bredbild</PresentationFormat>
  <Paragraphs>124</Paragraphs>
  <Slides>6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Wingdings 3</vt:lpstr>
      <vt:lpstr>Tema Office 2013 – 2022</vt:lpstr>
      <vt:lpstr>Arbetsmiljö 2024-2025</vt:lpstr>
      <vt:lpstr>PowerPoint-presentation</vt:lpstr>
      <vt:lpstr>PowerPoint-presentation</vt:lpstr>
      <vt:lpstr>PowerPoint-presentation</vt:lpstr>
      <vt:lpstr>PowerPoint-presentation</vt:lpstr>
      <vt:lpstr>Sättet du började på är att sluta  prata och börja göra.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Arbetsmiljö 2022-2023</dc:title>
  <dc:creator>Henrik Olsson</dc:creator>
  <cp:lastModifiedBy>Henrik Olsson</cp:lastModifiedBy>
  <cp:revision>3</cp:revision>
  <dcterms:created xsi:type="dcterms:W3CDTF">2022-11-07T21:59:04Z</dcterms:created>
  <dcterms:modified xsi:type="dcterms:W3CDTF">2024-09-12T19:14:43Z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