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sldIdLst>
    <p:sldId id="256" r:id="rId2"/>
    <p:sldId id="268" r:id="rId3"/>
    <p:sldId id="269" r:id="rId4"/>
    <p:sldId id="258" r:id="rId5"/>
    <p:sldId id="259" r:id="rId6"/>
    <p:sldId id="260" r:id="rId7"/>
    <p:sldId id="261" r:id="rId8"/>
    <p:sldId id="262" r:id="rId9"/>
    <p:sldId id="263" r:id="rId10"/>
    <p:sldId id="264" r:id="rId11"/>
    <p:sldId id="270"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B71B9-ACF2-423E-B2AC-6D69F5666E94}" v="26" dt="2025-10-15T18:54:27.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DE93D9F-739C-4574-B592-4F3B74C2FAC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2E2C0DF-4C00-4F5B-88AA-2504668298B0}">
      <dgm:prSet custT="1"/>
      <dgm:spPr/>
      <dgm:t>
        <a:bodyPr/>
        <a:lstStyle/>
        <a:p>
          <a:r>
            <a:rPr lang="en-US" sz="1600"/>
            <a:t>Kort inledning – vårt SAM arbete</a:t>
          </a:r>
        </a:p>
      </dgm:t>
    </dgm:pt>
    <dgm:pt modelId="{656A16B0-8B13-4EF5-87F8-4725F9669B89}" type="parTrans" cxnId="{29A85D45-EB6B-4194-8A9F-1638D377DC81}">
      <dgm:prSet/>
      <dgm:spPr/>
      <dgm:t>
        <a:bodyPr/>
        <a:lstStyle/>
        <a:p>
          <a:endParaRPr lang="en-US" sz="1600"/>
        </a:p>
      </dgm:t>
    </dgm:pt>
    <dgm:pt modelId="{3B7481E5-0131-4FF7-820E-C82E7AAA1957}" type="sibTrans" cxnId="{29A85D45-EB6B-4194-8A9F-1638D377DC81}">
      <dgm:prSet/>
      <dgm:spPr/>
      <dgm:t>
        <a:bodyPr/>
        <a:lstStyle/>
        <a:p>
          <a:endParaRPr lang="en-US" sz="1600"/>
        </a:p>
      </dgm:t>
    </dgm:pt>
    <dgm:pt modelId="{24ED9965-F9F3-4DA3-B6E1-B801211B7628}">
      <dgm:prSet custT="1"/>
      <dgm:spPr/>
      <dgm:t>
        <a:bodyPr/>
        <a:lstStyle/>
        <a:p>
          <a:r>
            <a:rPr lang="en-US" sz="1600"/>
            <a:t>Riskanalyser per affärsområde</a:t>
          </a:r>
        </a:p>
      </dgm:t>
    </dgm:pt>
    <dgm:pt modelId="{481FBE74-8B69-4F93-B287-40FA7215EBE4}" type="parTrans" cxnId="{9FC45037-D87A-49FB-8DD7-03C21BF8E2BC}">
      <dgm:prSet/>
      <dgm:spPr/>
      <dgm:t>
        <a:bodyPr/>
        <a:lstStyle/>
        <a:p>
          <a:endParaRPr lang="en-US" sz="1600"/>
        </a:p>
      </dgm:t>
    </dgm:pt>
    <dgm:pt modelId="{D0F83390-AFBF-463C-ADBE-B8ACCCBE01D2}" type="sibTrans" cxnId="{9FC45037-D87A-49FB-8DD7-03C21BF8E2BC}">
      <dgm:prSet/>
      <dgm:spPr/>
      <dgm:t>
        <a:bodyPr/>
        <a:lstStyle/>
        <a:p>
          <a:endParaRPr lang="en-US" sz="1600"/>
        </a:p>
      </dgm:t>
    </dgm:pt>
    <dgm:pt modelId="{ADF2DC8A-F77C-408B-A8BF-60D8A66E2A87}">
      <dgm:prSet custT="1"/>
      <dgm:spPr/>
      <dgm:t>
        <a:bodyPr/>
        <a:lstStyle/>
        <a:p>
          <a:r>
            <a:rPr lang="en-US" sz="1600"/>
            <a:t>Skyddsronden – ”varvet runt”</a:t>
          </a:r>
        </a:p>
      </dgm:t>
    </dgm:pt>
    <dgm:pt modelId="{194BD826-128F-4D25-9E07-F040DBBB2756}" type="parTrans" cxnId="{F1E602C4-E5DC-40E8-9DFD-23A71B0DE7A6}">
      <dgm:prSet/>
      <dgm:spPr/>
      <dgm:t>
        <a:bodyPr/>
        <a:lstStyle/>
        <a:p>
          <a:endParaRPr lang="en-US" sz="1600"/>
        </a:p>
      </dgm:t>
    </dgm:pt>
    <dgm:pt modelId="{BA8EEE57-82D6-4CD0-BEAF-F86BA4FF8873}" type="sibTrans" cxnId="{F1E602C4-E5DC-40E8-9DFD-23A71B0DE7A6}">
      <dgm:prSet/>
      <dgm:spPr/>
      <dgm:t>
        <a:bodyPr/>
        <a:lstStyle/>
        <a:p>
          <a:endParaRPr lang="en-US" sz="1600"/>
        </a:p>
      </dgm:t>
    </dgm:pt>
    <dgm:pt modelId="{ED5F52FA-C63F-4087-B62C-DBBAD9F99F5F}">
      <dgm:prSet custT="1"/>
      <dgm:spPr/>
      <dgm:t>
        <a:bodyPr/>
        <a:lstStyle/>
        <a:p>
          <a:r>
            <a:rPr lang="en-US" sz="1600"/>
            <a:t>Sammanfattning – handlingsplanen</a:t>
          </a:r>
        </a:p>
      </dgm:t>
    </dgm:pt>
    <dgm:pt modelId="{4F58CB4C-AB2A-4373-96F0-70752540B4BB}" type="parTrans" cxnId="{8D91F766-DFDF-45C1-8253-00B4E2793CE7}">
      <dgm:prSet/>
      <dgm:spPr/>
      <dgm:t>
        <a:bodyPr/>
        <a:lstStyle/>
        <a:p>
          <a:endParaRPr lang="en-US" sz="1600"/>
        </a:p>
      </dgm:t>
    </dgm:pt>
    <dgm:pt modelId="{8EBE35B5-9CF3-43E6-AF87-456658AF4348}" type="sibTrans" cxnId="{8D91F766-DFDF-45C1-8253-00B4E2793CE7}">
      <dgm:prSet/>
      <dgm:spPr/>
      <dgm:t>
        <a:bodyPr/>
        <a:lstStyle/>
        <a:p>
          <a:endParaRPr lang="en-US" sz="1600"/>
        </a:p>
      </dgm:t>
    </dgm:pt>
    <dgm:pt modelId="{57C7867E-9E72-4B66-8E8D-A9E8C8B2D8DA}">
      <dgm:prSet custT="1"/>
      <dgm:spPr/>
      <dgm:t>
        <a:bodyPr/>
        <a:lstStyle/>
        <a:p>
          <a:r>
            <a:rPr lang="en-US" sz="1600"/>
            <a:t>Övrigt att ha kontroll på</a:t>
          </a:r>
          <a:endParaRPr lang="en-US" sz="1600" i="1"/>
        </a:p>
      </dgm:t>
    </dgm:pt>
    <dgm:pt modelId="{53A700B9-2A3E-47C3-8157-B5F0704D4C06}" type="parTrans" cxnId="{654665A7-AA29-47AE-B525-E8FD098A70A8}">
      <dgm:prSet/>
      <dgm:spPr/>
      <dgm:t>
        <a:bodyPr/>
        <a:lstStyle/>
        <a:p>
          <a:endParaRPr lang="en-US" sz="1600"/>
        </a:p>
      </dgm:t>
    </dgm:pt>
    <dgm:pt modelId="{7BFC0984-FBA9-452F-B311-2BEAEA20FBF7}" type="sibTrans" cxnId="{654665A7-AA29-47AE-B525-E8FD098A70A8}">
      <dgm:prSet/>
      <dgm:spPr/>
      <dgm:t>
        <a:bodyPr/>
        <a:lstStyle/>
        <a:p>
          <a:endParaRPr lang="en-US" sz="1600"/>
        </a:p>
      </dgm:t>
    </dgm:pt>
    <dgm:pt modelId="{B2C5AA23-60BB-4085-8341-8DD9EE7B9D36}">
      <dgm:prSet custT="1"/>
      <dgm:spPr/>
      <dgm:t>
        <a:bodyPr/>
        <a:lstStyle/>
        <a:p>
          <a:r>
            <a:rPr lang="en-US" sz="1600"/>
            <a:t>Utbildning/information – maskiner (fokus bageri/producerande färskvaror) - kvittenstagning</a:t>
          </a:r>
        </a:p>
      </dgm:t>
    </dgm:pt>
    <dgm:pt modelId="{3A0510B4-858C-4DE5-A485-4E864D650185}" type="parTrans" cxnId="{01CCA481-4CF7-4965-A969-F2E5371B199C}">
      <dgm:prSet/>
      <dgm:spPr/>
      <dgm:t>
        <a:bodyPr/>
        <a:lstStyle/>
        <a:p>
          <a:endParaRPr lang="en-US" sz="1600"/>
        </a:p>
      </dgm:t>
    </dgm:pt>
    <dgm:pt modelId="{FB9A1291-AE24-43FC-B9AA-A75D313DF267}" type="sibTrans" cxnId="{01CCA481-4CF7-4965-A969-F2E5371B199C}">
      <dgm:prSet/>
      <dgm:spPr/>
      <dgm:t>
        <a:bodyPr/>
        <a:lstStyle/>
        <a:p>
          <a:endParaRPr lang="en-US" sz="1600"/>
        </a:p>
      </dgm:t>
    </dgm:pt>
    <dgm:pt modelId="{D7ED10E2-7234-4969-A0E7-9C01BA756669}" type="pres">
      <dgm:prSet presAssocID="{8DE93D9F-739C-4574-B592-4F3B74C2FACE}" presName="diagram" presStyleCnt="0">
        <dgm:presLayoutVars>
          <dgm:dir/>
          <dgm:resizeHandles val="exact"/>
        </dgm:presLayoutVars>
      </dgm:prSet>
      <dgm:spPr/>
    </dgm:pt>
    <dgm:pt modelId="{E554B4D1-240F-489A-8C63-34E9664579BB}" type="pres">
      <dgm:prSet presAssocID="{42E2C0DF-4C00-4F5B-88AA-2504668298B0}" presName="node" presStyleLbl="node1" presStyleIdx="0" presStyleCnt="6">
        <dgm:presLayoutVars>
          <dgm:bulletEnabled val="1"/>
        </dgm:presLayoutVars>
      </dgm:prSet>
      <dgm:spPr/>
    </dgm:pt>
    <dgm:pt modelId="{5886D133-6BAD-4786-868D-3A8A952CAF48}" type="pres">
      <dgm:prSet presAssocID="{3B7481E5-0131-4FF7-820E-C82E7AAA1957}" presName="sibTrans" presStyleCnt="0"/>
      <dgm:spPr/>
    </dgm:pt>
    <dgm:pt modelId="{0EC1AA97-B876-4546-A433-FD02D8F584DA}" type="pres">
      <dgm:prSet presAssocID="{24ED9965-F9F3-4DA3-B6E1-B801211B7628}" presName="node" presStyleLbl="node1" presStyleIdx="1" presStyleCnt="6">
        <dgm:presLayoutVars>
          <dgm:bulletEnabled val="1"/>
        </dgm:presLayoutVars>
      </dgm:prSet>
      <dgm:spPr/>
    </dgm:pt>
    <dgm:pt modelId="{2A8D99CA-9A1A-41B5-A2A6-59643F514719}" type="pres">
      <dgm:prSet presAssocID="{D0F83390-AFBF-463C-ADBE-B8ACCCBE01D2}" presName="sibTrans" presStyleCnt="0"/>
      <dgm:spPr/>
    </dgm:pt>
    <dgm:pt modelId="{5E96EDA2-002B-4633-90C0-B7D69F743A7D}" type="pres">
      <dgm:prSet presAssocID="{ADF2DC8A-F77C-408B-A8BF-60D8A66E2A87}" presName="node" presStyleLbl="node1" presStyleIdx="2" presStyleCnt="6">
        <dgm:presLayoutVars>
          <dgm:bulletEnabled val="1"/>
        </dgm:presLayoutVars>
      </dgm:prSet>
      <dgm:spPr/>
    </dgm:pt>
    <dgm:pt modelId="{DD3B63A4-A40D-4596-8203-701256894D91}" type="pres">
      <dgm:prSet presAssocID="{BA8EEE57-82D6-4CD0-BEAF-F86BA4FF8873}" presName="sibTrans" presStyleCnt="0"/>
      <dgm:spPr/>
    </dgm:pt>
    <dgm:pt modelId="{87F74AD5-D21C-4847-BD51-4AA2C01F96DD}" type="pres">
      <dgm:prSet presAssocID="{ED5F52FA-C63F-4087-B62C-DBBAD9F99F5F}" presName="node" presStyleLbl="node1" presStyleIdx="3" presStyleCnt="6">
        <dgm:presLayoutVars>
          <dgm:bulletEnabled val="1"/>
        </dgm:presLayoutVars>
      </dgm:prSet>
      <dgm:spPr/>
    </dgm:pt>
    <dgm:pt modelId="{A96777E6-1A86-458C-8D07-17320A7D7D22}" type="pres">
      <dgm:prSet presAssocID="{8EBE35B5-9CF3-43E6-AF87-456658AF4348}" presName="sibTrans" presStyleCnt="0"/>
      <dgm:spPr/>
    </dgm:pt>
    <dgm:pt modelId="{F91030A9-6AAD-4DA4-B38A-AE891C823E7D}" type="pres">
      <dgm:prSet presAssocID="{57C7867E-9E72-4B66-8E8D-A9E8C8B2D8DA}" presName="node" presStyleLbl="node1" presStyleIdx="4" presStyleCnt="6">
        <dgm:presLayoutVars>
          <dgm:bulletEnabled val="1"/>
        </dgm:presLayoutVars>
      </dgm:prSet>
      <dgm:spPr/>
    </dgm:pt>
    <dgm:pt modelId="{2D1ED66E-1C11-4F0D-B3F8-FC638C7202DD}" type="pres">
      <dgm:prSet presAssocID="{7BFC0984-FBA9-452F-B311-2BEAEA20FBF7}" presName="sibTrans" presStyleCnt="0"/>
      <dgm:spPr/>
    </dgm:pt>
    <dgm:pt modelId="{574ED81E-584D-4E70-A010-21D289B60C01}" type="pres">
      <dgm:prSet presAssocID="{B2C5AA23-60BB-4085-8341-8DD9EE7B9D36}" presName="node" presStyleLbl="node1" presStyleIdx="5" presStyleCnt="6">
        <dgm:presLayoutVars>
          <dgm:bulletEnabled val="1"/>
        </dgm:presLayoutVars>
      </dgm:prSet>
      <dgm:spPr/>
    </dgm:pt>
  </dgm:ptLst>
  <dgm:cxnLst>
    <dgm:cxn modelId="{94603F2E-A297-4188-8FA1-52910A9E6F07}" type="presOf" srcId="{42E2C0DF-4C00-4F5B-88AA-2504668298B0}" destId="{E554B4D1-240F-489A-8C63-34E9664579BB}" srcOrd="0" destOrd="0" presId="urn:microsoft.com/office/officeart/2005/8/layout/default"/>
    <dgm:cxn modelId="{9FC45037-D87A-49FB-8DD7-03C21BF8E2BC}" srcId="{8DE93D9F-739C-4574-B592-4F3B74C2FACE}" destId="{24ED9965-F9F3-4DA3-B6E1-B801211B7628}" srcOrd="1" destOrd="0" parTransId="{481FBE74-8B69-4F93-B287-40FA7215EBE4}" sibTransId="{D0F83390-AFBF-463C-ADBE-B8ACCCBE01D2}"/>
    <dgm:cxn modelId="{3E06EF61-2A49-4D47-AC0E-81907F07B9A5}" type="presOf" srcId="{8DE93D9F-739C-4574-B592-4F3B74C2FACE}" destId="{D7ED10E2-7234-4969-A0E7-9C01BA756669}" srcOrd="0" destOrd="0" presId="urn:microsoft.com/office/officeart/2005/8/layout/default"/>
    <dgm:cxn modelId="{29A85D45-EB6B-4194-8A9F-1638D377DC81}" srcId="{8DE93D9F-739C-4574-B592-4F3B74C2FACE}" destId="{42E2C0DF-4C00-4F5B-88AA-2504668298B0}" srcOrd="0" destOrd="0" parTransId="{656A16B0-8B13-4EF5-87F8-4725F9669B89}" sibTransId="{3B7481E5-0131-4FF7-820E-C82E7AAA1957}"/>
    <dgm:cxn modelId="{8D91F766-DFDF-45C1-8253-00B4E2793CE7}" srcId="{8DE93D9F-739C-4574-B592-4F3B74C2FACE}" destId="{ED5F52FA-C63F-4087-B62C-DBBAD9F99F5F}" srcOrd="3" destOrd="0" parTransId="{4F58CB4C-AB2A-4373-96F0-70752540B4BB}" sibTransId="{8EBE35B5-9CF3-43E6-AF87-456658AF4348}"/>
    <dgm:cxn modelId="{93E1816B-A6CD-40B2-84CD-DFCF3D98C452}" type="presOf" srcId="{24ED9965-F9F3-4DA3-B6E1-B801211B7628}" destId="{0EC1AA97-B876-4546-A433-FD02D8F584DA}" srcOrd="0" destOrd="0" presId="urn:microsoft.com/office/officeart/2005/8/layout/default"/>
    <dgm:cxn modelId="{01CCA481-4CF7-4965-A969-F2E5371B199C}" srcId="{8DE93D9F-739C-4574-B592-4F3B74C2FACE}" destId="{B2C5AA23-60BB-4085-8341-8DD9EE7B9D36}" srcOrd="5" destOrd="0" parTransId="{3A0510B4-858C-4DE5-A485-4E864D650185}" sibTransId="{FB9A1291-AE24-43FC-B9AA-A75D313DF267}"/>
    <dgm:cxn modelId="{C7DDB2A5-F1FA-4B35-8152-FF0749DCD9B6}" type="presOf" srcId="{ADF2DC8A-F77C-408B-A8BF-60D8A66E2A87}" destId="{5E96EDA2-002B-4633-90C0-B7D69F743A7D}" srcOrd="0" destOrd="0" presId="urn:microsoft.com/office/officeart/2005/8/layout/default"/>
    <dgm:cxn modelId="{654665A7-AA29-47AE-B525-E8FD098A70A8}" srcId="{8DE93D9F-739C-4574-B592-4F3B74C2FACE}" destId="{57C7867E-9E72-4B66-8E8D-A9E8C8B2D8DA}" srcOrd="4" destOrd="0" parTransId="{53A700B9-2A3E-47C3-8157-B5F0704D4C06}" sibTransId="{7BFC0984-FBA9-452F-B311-2BEAEA20FBF7}"/>
    <dgm:cxn modelId="{464558B8-318B-4059-B44F-A3B4DF890D75}" type="presOf" srcId="{B2C5AA23-60BB-4085-8341-8DD9EE7B9D36}" destId="{574ED81E-584D-4E70-A010-21D289B60C01}" srcOrd="0" destOrd="0" presId="urn:microsoft.com/office/officeart/2005/8/layout/default"/>
    <dgm:cxn modelId="{F1E602C4-E5DC-40E8-9DFD-23A71B0DE7A6}" srcId="{8DE93D9F-739C-4574-B592-4F3B74C2FACE}" destId="{ADF2DC8A-F77C-408B-A8BF-60D8A66E2A87}" srcOrd="2" destOrd="0" parTransId="{194BD826-128F-4D25-9E07-F040DBBB2756}" sibTransId="{BA8EEE57-82D6-4CD0-BEAF-F86BA4FF8873}"/>
    <dgm:cxn modelId="{1A823FD0-A34A-4B32-82F9-BCDE78D49BD3}" type="presOf" srcId="{57C7867E-9E72-4B66-8E8D-A9E8C8B2D8DA}" destId="{F91030A9-6AAD-4DA4-B38A-AE891C823E7D}" srcOrd="0" destOrd="0" presId="urn:microsoft.com/office/officeart/2005/8/layout/default"/>
    <dgm:cxn modelId="{3B682CF6-4D76-469C-8F05-60486100B94D}" type="presOf" srcId="{ED5F52FA-C63F-4087-B62C-DBBAD9F99F5F}" destId="{87F74AD5-D21C-4847-BD51-4AA2C01F96DD}" srcOrd="0" destOrd="0" presId="urn:microsoft.com/office/officeart/2005/8/layout/default"/>
    <dgm:cxn modelId="{0ADD3595-B2F6-4B12-A74F-EB43F4F24278}" type="presParOf" srcId="{D7ED10E2-7234-4969-A0E7-9C01BA756669}" destId="{E554B4D1-240F-489A-8C63-34E9664579BB}" srcOrd="0" destOrd="0" presId="urn:microsoft.com/office/officeart/2005/8/layout/default"/>
    <dgm:cxn modelId="{0FC48AA6-E421-465C-AEA0-D647E2A6AC46}" type="presParOf" srcId="{D7ED10E2-7234-4969-A0E7-9C01BA756669}" destId="{5886D133-6BAD-4786-868D-3A8A952CAF48}" srcOrd="1" destOrd="0" presId="urn:microsoft.com/office/officeart/2005/8/layout/default"/>
    <dgm:cxn modelId="{62C68043-9EBB-4F61-A264-504549AB29D3}" type="presParOf" srcId="{D7ED10E2-7234-4969-A0E7-9C01BA756669}" destId="{0EC1AA97-B876-4546-A433-FD02D8F584DA}" srcOrd="2" destOrd="0" presId="urn:microsoft.com/office/officeart/2005/8/layout/default"/>
    <dgm:cxn modelId="{E31D44C5-3EAC-45B8-91E9-AE2C2CC89B4D}" type="presParOf" srcId="{D7ED10E2-7234-4969-A0E7-9C01BA756669}" destId="{2A8D99CA-9A1A-41B5-A2A6-59643F514719}" srcOrd="3" destOrd="0" presId="urn:microsoft.com/office/officeart/2005/8/layout/default"/>
    <dgm:cxn modelId="{D386BD0E-C7CE-4255-87F0-651EC2A6ECD0}" type="presParOf" srcId="{D7ED10E2-7234-4969-A0E7-9C01BA756669}" destId="{5E96EDA2-002B-4633-90C0-B7D69F743A7D}" srcOrd="4" destOrd="0" presId="urn:microsoft.com/office/officeart/2005/8/layout/default"/>
    <dgm:cxn modelId="{69FAD58F-D926-43CB-97BC-3A43D8308C16}" type="presParOf" srcId="{D7ED10E2-7234-4969-A0E7-9C01BA756669}" destId="{DD3B63A4-A40D-4596-8203-701256894D91}" srcOrd="5" destOrd="0" presId="urn:microsoft.com/office/officeart/2005/8/layout/default"/>
    <dgm:cxn modelId="{2371654E-1F14-4691-8816-7EC6508F61F0}" type="presParOf" srcId="{D7ED10E2-7234-4969-A0E7-9C01BA756669}" destId="{87F74AD5-D21C-4847-BD51-4AA2C01F96DD}" srcOrd="6" destOrd="0" presId="urn:microsoft.com/office/officeart/2005/8/layout/default"/>
    <dgm:cxn modelId="{72173032-B775-4612-AC1E-8BF8A91DDDAB}" type="presParOf" srcId="{D7ED10E2-7234-4969-A0E7-9C01BA756669}" destId="{A96777E6-1A86-458C-8D07-17320A7D7D22}" srcOrd="7" destOrd="0" presId="urn:microsoft.com/office/officeart/2005/8/layout/default"/>
    <dgm:cxn modelId="{B0A648F6-7305-41EF-B9B7-48963726C079}" type="presParOf" srcId="{D7ED10E2-7234-4969-A0E7-9C01BA756669}" destId="{F91030A9-6AAD-4DA4-B38A-AE891C823E7D}" srcOrd="8" destOrd="0" presId="urn:microsoft.com/office/officeart/2005/8/layout/default"/>
    <dgm:cxn modelId="{F8AB3A83-1565-4E6E-990B-652394B5D2C3}" type="presParOf" srcId="{D7ED10E2-7234-4969-A0E7-9C01BA756669}" destId="{2D1ED66E-1C11-4F0D-B3F8-FC638C7202DD}" srcOrd="9" destOrd="0" presId="urn:microsoft.com/office/officeart/2005/8/layout/default"/>
    <dgm:cxn modelId="{AACD34C1-7CCB-4602-8F46-23164F67F5A2}" type="presParOf" srcId="{D7ED10E2-7234-4969-A0E7-9C01BA756669}" destId="{574ED81E-584D-4E70-A010-21D289B60C0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236BE-4756-4478-BE48-176C6C59154F}"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BA7097AF-E01E-4B9B-93B6-2D854CE7C57E}">
      <dgm:prSet custT="1"/>
      <dgm:spPr>
        <a:solidFill>
          <a:schemeClr val="tx1">
            <a:lumMod val="75000"/>
            <a:lumOff val="25000"/>
          </a:schemeClr>
        </a:solidFill>
      </dgm:spPr>
      <dgm:t>
        <a:bodyPr/>
        <a:lstStyle/>
        <a:p>
          <a:r>
            <a:rPr lang="en-US" sz="1200" dirty="0" err="1"/>
            <a:t>Att</a:t>
          </a:r>
          <a:r>
            <a:rPr lang="en-US" sz="1200" dirty="0"/>
            <a:t> </a:t>
          </a:r>
          <a:r>
            <a:rPr lang="en-US" sz="1200" dirty="0" err="1"/>
            <a:t>arbeta</a:t>
          </a:r>
          <a:r>
            <a:rPr lang="en-US" sz="1200" dirty="0"/>
            <a:t> </a:t>
          </a:r>
          <a:r>
            <a:rPr lang="en-US" sz="1200" dirty="0" err="1"/>
            <a:t>systematiskt</a:t>
          </a:r>
          <a:r>
            <a:rPr lang="en-US" sz="1200" dirty="0"/>
            <a:t> med </a:t>
          </a:r>
          <a:r>
            <a:rPr lang="en-US" sz="1200" dirty="0" err="1"/>
            <a:t>arbetsmiljöfrågor</a:t>
          </a:r>
          <a:r>
            <a:rPr lang="en-US" sz="1200" dirty="0"/>
            <a:t> </a:t>
          </a:r>
          <a:r>
            <a:rPr lang="en-US" sz="1200" dirty="0" err="1"/>
            <a:t>innebär</a:t>
          </a:r>
          <a:r>
            <a:rPr lang="en-US" sz="1200" dirty="0"/>
            <a:t> </a:t>
          </a:r>
          <a:r>
            <a:rPr lang="en-US" sz="1200" dirty="0" err="1"/>
            <a:t>att</a:t>
          </a:r>
          <a:r>
            <a:rPr lang="en-US" sz="1200" dirty="0"/>
            <a:t> ha </a:t>
          </a:r>
          <a:r>
            <a:rPr lang="en-US" sz="1200" dirty="0" err="1"/>
            <a:t>väl</a:t>
          </a:r>
          <a:r>
            <a:rPr lang="en-US" sz="1200" dirty="0"/>
            <a:t> </a:t>
          </a:r>
          <a:r>
            <a:rPr lang="en-US" sz="1200" dirty="0" err="1"/>
            <a:t>inarbetade</a:t>
          </a:r>
          <a:r>
            <a:rPr lang="en-US" sz="1200" dirty="0"/>
            <a:t> system och </a:t>
          </a:r>
          <a:r>
            <a:rPr lang="en-US" sz="1200" dirty="0" err="1"/>
            <a:t>rutiner</a:t>
          </a:r>
          <a:r>
            <a:rPr lang="en-US" sz="1200" dirty="0"/>
            <a:t> för </a:t>
          </a:r>
          <a:r>
            <a:rPr lang="en-US" sz="1200" dirty="0" err="1"/>
            <a:t>att</a:t>
          </a:r>
          <a:r>
            <a:rPr lang="en-US" sz="1200" dirty="0"/>
            <a:t> </a:t>
          </a:r>
          <a:r>
            <a:rPr lang="en-US" sz="1200" dirty="0" err="1"/>
            <a:t>förebygga</a:t>
          </a:r>
          <a:r>
            <a:rPr lang="en-US" sz="1200" dirty="0"/>
            <a:t> </a:t>
          </a:r>
          <a:r>
            <a:rPr lang="en-US" sz="1200" dirty="0" err="1"/>
            <a:t>ohälsa</a:t>
          </a:r>
          <a:r>
            <a:rPr lang="en-US" sz="1200" dirty="0"/>
            <a:t>/</a:t>
          </a:r>
          <a:r>
            <a:rPr lang="en-US" sz="1200" dirty="0" err="1"/>
            <a:t>olyckor</a:t>
          </a:r>
          <a:r>
            <a:rPr lang="en-US" sz="1200" dirty="0"/>
            <a:t> </a:t>
          </a:r>
          <a:r>
            <a:rPr lang="en-US" sz="1200" dirty="0" err="1"/>
            <a:t>samt</a:t>
          </a:r>
          <a:r>
            <a:rPr lang="en-US" sz="1200" dirty="0"/>
            <a:t> </a:t>
          </a:r>
          <a:r>
            <a:rPr lang="en-US" sz="1200" dirty="0" err="1"/>
            <a:t>att</a:t>
          </a:r>
          <a:r>
            <a:rPr lang="en-US" sz="1200" dirty="0"/>
            <a:t> ha </a:t>
          </a:r>
          <a:r>
            <a:rPr lang="en-US" sz="1200" dirty="0" err="1"/>
            <a:t>klara</a:t>
          </a:r>
          <a:r>
            <a:rPr lang="en-US" sz="1200" dirty="0"/>
            <a:t>/</a:t>
          </a:r>
          <a:r>
            <a:rPr lang="en-US" sz="1200" dirty="0" err="1"/>
            <a:t>tydliga</a:t>
          </a:r>
          <a:r>
            <a:rPr lang="en-US" sz="1200" dirty="0"/>
            <a:t> system och </a:t>
          </a:r>
          <a:r>
            <a:rPr lang="en-US" sz="1200" dirty="0" err="1"/>
            <a:t>rutiner</a:t>
          </a:r>
          <a:r>
            <a:rPr lang="en-US" sz="1200" dirty="0"/>
            <a:t> för </a:t>
          </a:r>
          <a:r>
            <a:rPr lang="en-US" sz="1200" dirty="0" err="1"/>
            <a:t>åtgärder</a:t>
          </a:r>
          <a:r>
            <a:rPr lang="en-US" sz="1200" dirty="0"/>
            <a:t> </a:t>
          </a:r>
          <a:r>
            <a:rPr lang="en-US" sz="1200" dirty="0" err="1"/>
            <a:t>ifall</a:t>
          </a:r>
          <a:r>
            <a:rPr lang="en-US" sz="1200" dirty="0"/>
            <a:t> </a:t>
          </a:r>
          <a:r>
            <a:rPr lang="en-US" sz="1200" dirty="0" err="1"/>
            <a:t>ohälsa</a:t>
          </a:r>
          <a:r>
            <a:rPr lang="en-US" sz="1200" dirty="0"/>
            <a:t>/</a:t>
          </a:r>
          <a:r>
            <a:rPr lang="en-US" sz="1200" dirty="0" err="1"/>
            <a:t>olyckor</a:t>
          </a:r>
          <a:r>
            <a:rPr lang="en-US" sz="1200" dirty="0"/>
            <a:t> </a:t>
          </a:r>
          <a:r>
            <a:rPr lang="en-US" sz="1200" dirty="0" err="1"/>
            <a:t>skulle</a:t>
          </a:r>
          <a:r>
            <a:rPr lang="en-US" sz="1200" dirty="0"/>
            <a:t> </a:t>
          </a:r>
          <a:r>
            <a:rPr lang="en-US" sz="1200" dirty="0" err="1"/>
            <a:t>uppstå</a:t>
          </a:r>
          <a:r>
            <a:rPr lang="en-US" sz="1200" dirty="0"/>
            <a:t>.</a:t>
          </a:r>
        </a:p>
      </dgm:t>
    </dgm:pt>
    <dgm:pt modelId="{68091F6C-85C9-4501-985C-B2B2C34A9497}" type="parTrans" cxnId="{7B3F61AE-8CA9-4A66-A49C-3B4B6632BE03}">
      <dgm:prSet/>
      <dgm:spPr/>
      <dgm:t>
        <a:bodyPr/>
        <a:lstStyle/>
        <a:p>
          <a:endParaRPr lang="en-US" sz="1200"/>
        </a:p>
      </dgm:t>
    </dgm:pt>
    <dgm:pt modelId="{3B58F159-E77D-4547-897F-4525FDAC145B}" type="sibTrans" cxnId="{7B3F61AE-8CA9-4A66-A49C-3B4B6632BE03}">
      <dgm:prSet/>
      <dgm:spPr/>
      <dgm:t>
        <a:bodyPr/>
        <a:lstStyle/>
        <a:p>
          <a:endParaRPr lang="en-US" sz="1200"/>
        </a:p>
      </dgm:t>
    </dgm:pt>
    <dgm:pt modelId="{7F49AAEF-DC93-4706-BEFD-1530132DE961}">
      <dgm:prSet custT="1"/>
      <dgm:spPr>
        <a:solidFill>
          <a:schemeClr val="tx1">
            <a:lumMod val="75000"/>
            <a:lumOff val="25000"/>
          </a:schemeClr>
        </a:solidFill>
      </dgm:spPr>
      <dgm:t>
        <a:bodyPr/>
        <a:lstStyle/>
        <a:p>
          <a:r>
            <a:rPr lang="en-US" sz="1200"/>
            <a:t>Våra klara/tydliga system och rutiner inom arbetsmiljöarbete kan bl.a. summeras i följande huvudrubriker:</a:t>
          </a:r>
          <a:br>
            <a:rPr lang="en-US" sz="1200"/>
          </a:br>
          <a:endParaRPr lang="en-US" sz="1200"/>
        </a:p>
      </dgm:t>
    </dgm:pt>
    <dgm:pt modelId="{6D70180D-1996-492F-ABAD-F897565CEC8C}" type="parTrans" cxnId="{EA76FF64-6B37-4257-88CD-76F57712B7FB}">
      <dgm:prSet/>
      <dgm:spPr/>
      <dgm:t>
        <a:bodyPr/>
        <a:lstStyle/>
        <a:p>
          <a:endParaRPr lang="en-US" sz="1200"/>
        </a:p>
      </dgm:t>
    </dgm:pt>
    <dgm:pt modelId="{659FF699-0AFF-46CA-8E86-5D220521AC1C}" type="sibTrans" cxnId="{EA76FF64-6B37-4257-88CD-76F57712B7FB}">
      <dgm:prSet/>
      <dgm:spPr/>
      <dgm:t>
        <a:bodyPr/>
        <a:lstStyle/>
        <a:p>
          <a:endParaRPr lang="en-US" sz="1200"/>
        </a:p>
      </dgm:t>
    </dgm:pt>
    <dgm:pt modelId="{0DA7D088-599F-4744-A23E-B185382FC3DE}">
      <dgm:prSet custT="1"/>
      <dgm:spPr>
        <a:solidFill>
          <a:schemeClr val="tx1">
            <a:lumMod val="75000"/>
            <a:lumOff val="25000"/>
          </a:schemeClr>
        </a:solidFill>
      </dgm:spPr>
      <dgm:t>
        <a:bodyPr/>
        <a:lstStyle/>
        <a:p>
          <a:r>
            <a:rPr lang="en-US" sz="1200" dirty="0" err="1"/>
            <a:t>Tydliga</a:t>
          </a:r>
          <a:r>
            <a:rPr lang="en-US" sz="1200" dirty="0"/>
            <a:t> </a:t>
          </a:r>
          <a:r>
            <a:rPr lang="en-US" sz="1200" dirty="0" err="1"/>
            <a:t>mål</a:t>
          </a:r>
          <a:r>
            <a:rPr lang="en-US" sz="1200" dirty="0"/>
            <a:t> </a:t>
          </a:r>
          <a:r>
            <a:rPr lang="en-US" sz="1200" dirty="0" err="1"/>
            <a:t>och</a:t>
          </a:r>
          <a:r>
            <a:rPr lang="en-US" sz="1200" dirty="0"/>
            <a:t> </a:t>
          </a:r>
          <a:r>
            <a:rPr lang="en-US" sz="1200" dirty="0" err="1"/>
            <a:t>prioriteringar</a:t>
          </a:r>
          <a:r>
            <a:rPr lang="en-US" sz="1200" dirty="0"/>
            <a:t> </a:t>
          </a:r>
          <a:r>
            <a:rPr lang="en-US" sz="1200" dirty="0" err="1"/>
            <a:t>inom</a:t>
          </a:r>
          <a:r>
            <a:rPr lang="en-US" sz="1200" dirty="0"/>
            <a:t> </a:t>
          </a:r>
          <a:r>
            <a:rPr lang="en-US" sz="1200" dirty="0" err="1"/>
            <a:t>vår</a:t>
          </a:r>
          <a:r>
            <a:rPr lang="en-US" sz="1200" dirty="0"/>
            <a:t> </a:t>
          </a:r>
          <a:r>
            <a:rPr lang="en-US" sz="1200" dirty="0" err="1"/>
            <a:t>verksamhet</a:t>
          </a:r>
          <a:endParaRPr lang="en-US" sz="1200" dirty="0"/>
        </a:p>
      </dgm:t>
    </dgm:pt>
    <dgm:pt modelId="{26C93CA7-0032-4E66-872E-ACE2A5E01C5F}" type="parTrans" cxnId="{9E61DF82-B162-4B32-BBF0-2B8CF1BEE84C}">
      <dgm:prSet/>
      <dgm:spPr/>
      <dgm:t>
        <a:bodyPr/>
        <a:lstStyle/>
        <a:p>
          <a:endParaRPr lang="en-US" sz="1200"/>
        </a:p>
      </dgm:t>
    </dgm:pt>
    <dgm:pt modelId="{597A7515-1C80-4939-81B4-F70D4DE6959B}" type="sibTrans" cxnId="{9E61DF82-B162-4B32-BBF0-2B8CF1BEE84C}">
      <dgm:prSet/>
      <dgm:spPr/>
      <dgm:t>
        <a:bodyPr/>
        <a:lstStyle/>
        <a:p>
          <a:endParaRPr lang="en-US" sz="1200"/>
        </a:p>
      </dgm:t>
    </dgm:pt>
    <dgm:pt modelId="{7E411F48-5A77-45B2-B0A9-B41C95615D33}">
      <dgm:prSet custT="1"/>
      <dgm:spPr>
        <a:solidFill>
          <a:schemeClr val="tx1">
            <a:lumMod val="75000"/>
            <a:lumOff val="25000"/>
          </a:schemeClr>
        </a:solidFill>
      </dgm:spPr>
      <dgm:t>
        <a:bodyPr/>
        <a:lstStyle/>
        <a:p>
          <a:r>
            <a:rPr lang="en-US" sz="1200"/>
            <a:t>Tydliga rutinbeskrivningar hur arbetsmoment ska genomföras</a:t>
          </a:r>
        </a:p>
      </dgm:t>
    </dgm:pt>
    <dgm:pt modelId="{3A1DFE65-62B6-47A4-ABCD-1ECE4C4F1D5F}" type="parTrans" cxnId="{AFD9734E-6153-4C4F-866A-CA52CD3C1E24}">
      <dgm:prSet/>
      <dgm:spPr/>
      <dgm:t>
        <a:bodyPr/>
        <a:lstStyle/>
        <a:p>
          <a:endParaRPr lang="en-US" sz="1200"/>
        </a:p>
      </dgm:t>
    </dgm:pt>
    <dgm:pt modelId="{E52DAD44-B740-41BD-A166-F6B7386CB189}" type="sibTrans" cxnId="{AFD9734E-6153-4C4F-866A-CA52CD3C1E24}">
      <dgm:prSet/>
      <dgm:spPr/>
      <dgm:t>
        <a:bodyPr/>
        <a:lstStyle/>
        <a:p>
          <a:endParaRPr lang="en-US" sz="1200"/>
        </a:p>
      </dgm:t>
    </dgm:pt>
    <dgm:pt modelId="{C44ED85A-DCB6-4321-8468-BF8CD03200AD}">
      <dgm:prSet custT="1"/>
      <dgm:spPr>
        <a:solidFill>
          <a:srgbClr val="FF0000"/>
        </a:solidFill>
      </dgm:spPr>
      <dgm:t>
        <a:bodyPr/>
        <a:lstStyle/>
        <a:p>
          <a:r>
            <a:rPr lang="en-US" sz="1200"/>
            <a:t>Kontinuerlig och tydlig kommunikation och information</a:t>
          </a:r>
        </a:p>
      </dgm:t>
    </dgm:pt>
    <dgm:pt modelId="{3E75B0BD-2AA8-4F08-8DD0-189CBDBE3AAA}" type="parTrans" cxnId="{2E4CE204-4BB5-45BF-ABC3-A377E9D86F90}">
      <dgm:prSet/>
      <dgm:spPr/>
      <dgm:t>
        <a:bodyPr/>
        <a:lstStyle/>
        <a:p>
          <a:endParaRPr lang="en-US" sz="1200"/>
        </a:p>
      </dgm:t>
    </dgm:pt>
    <dgm:pt modelId="{F4246C18-7003-4895-8537-ECE5CAA1C2EA}" type="sibTrans" cxnId="{2E4CE204-4BB5-45BF-ABC3-A377E9D86F90}">
      <dgm:prSet/>
      <dgm:spPr/>
      <dgm:t>
        <a:bodyPr/>
        <a:lstStyle/>
        <a:p>
          <a:endParaRPr lang="en-US" sz="1200"/>
        </a:p>
      </dgm:t>
    </dgm:pt>
    <dgm:pt modelId="{2643D409-CF69-4E5A-927D-3BF8017DDC27}">
      <dgm:prSet custT="1"/>
      <dgm:spPr>
        <a:solidFill>
          <a:srgbClr val="FF0000"/>
        </a:solidFill>
      </dgm:spPr>
      <dgm:t>
        <a:bodyPr/>
        <a:lstStyle/>
        <a:p>
          <a:r>
            <a:rPr lang="en-US" sz="1200"/>
            <a:t>Tydlig och systematiskt introduktionsarbete</a:t>
          </a:r>
        </a:p>
      </dgm:t>
    </dgm:pt>
    <dgm:pt modelId="{07587208-C0EE-437A-BFC9-E96478D239F0}" type="parTrans" cxnId="{081DA520-CA9F-4E46-A818-2C1686C36220}">
      <dgm:prSet/>
      <dgm:spPr/>
      <dgm:t>
        <a:bodyPr/>
        <a:lstStyle/>
        <a:p>
          <a:endParaRPr lang="en-US" sz="1200"/>
        </a:p>
      </dgm:t>
    </dgm:pt>
    <dgm:pt modelId="{55509EA4-433E-4C90-914E-66C1980863E5}" type="sibTrans" cxnId="{081DA520-CA9F-4E46-A818-2C1686C36220}">
      <dgm:prSet/>
      <dgm:spPr/>
      <dgm:t>
        <a:bodyPr/>
        <a:lstStyle/>
        <a:p>
          <a:endParaRPr lang="en-US" sz="1200"/>
        </a:p>
      </dgm:t>
    </dgm:pt>
    <dgm:pt modelId="{E5571761-7D2E-4FF8-A729-1D113BB8A9CB}">
      <dgm:prSet custT="1"/>
      <dgm:spPr>
        <a:solidFill>
          <a:srgbClr val="FF0000"/>
        </a:solidFill>
      </dgm:spPr>
      <dgm:t>
        <a:bodyPr/>
        <a:lstStyle/>
        <a:p>
          <a:r>
            <a:rPr lang="en-US" sz="1200" dirty="0" err="1"/>
            <a:t>Systematisk</a:t>
          </a:r>
          <a:r>
            <a:rPr lang="en-US" sz="1200" dirty="0"/>
            <a:t> dialog </a:t>
          </a:r>
          <a:r>
            <a:rPr lang="en-US" sz="1200" dirty="0" err="1"/>
            <a:t>mellan</a:t>
          </a:r>
          <a:r>
            <a:rPr lang="en-US" sz="1200" dirty="0"/>
            <a:t> chef </a:t>
          </a:r>
          <a:r>
            <a:rPr lang="en-US" sz="1200" dirty="0" err="1"/>
            <a:t>och</a:t>
          </a:r>
          <a:r>
            <a:rPr lang="en-US" sz="1200" dirty="0"/>
            <a:t> </a:t>
          </a:r>
          <a:r>
            <a:rPr lang="en-US" sz="1200" dirty="0" err="1"/>
            <a:t>medarbetare</a:t>
          </a:r>
          <a:r>
            <a:rPr lang="en-US" sz="1200" dirty="0"/>
            <a:t> (via </a:t>
          </a:r>
          <a:r>
            <a:rPr lang="en-US" sz="1200" dirty="0" err="1"/>
            <a:t>bl.a</a:t>
          </a:r>
          <a:r>
            <a:rPr lang="en-US" sz="1200" dirty="0"/>
            <a:t>. </a:t>
          </a:r>
          <a:r>
            <a:rPr lang="en-US" sz="1200" dirty="0" err="1"/>
            <a:t>medarbetarsamtal</a:t>
          </a:r>
          <a:r>
            <a:rPr lang="en-US" sz="1200" dirty="0"/>
            <a:t>, </a:t>
          </a:r>
          <a:r>
            <a:rPr lang="en-US" sz="1200" dirty="0" err="1"/>
            <a:t>undersökningar</a:t>
          </a:r>
          <a:r>
            <a:rPr lang="en-US" sz="1200" dirty="0"/>
            <a:t> (NMI) </a:t>
          </a:r>
          <a:r>
            <a:rPr lang="en-US" sz="1200" dirty="0" err="1"/>
            <a:t>och</a:t>
          </a:r>
          <a:r>
            <a:rPr lang="en-US" sz="1200" dirty="0"/>
            <a:t> </a:t>
          </a:r>
          <a:r>
            <a:rPr lang="en-US" sz="1200" dirty="0" err="1"/>
            <a:t>möten</a:t>
          </a:r>
          <a:r>
            <a:rPr lang="en-US" sz="1200" dirty="0"/>
            <a:t> (</a:t>
          </a:r>
          <a:r>
            <a:rPr lang="en-US" sz="1200" dirty="0" err="1"/>
            <a:t>bl.a</a:t>
          </a:r>
          <a:r>
            <a:rPr lang="en-US" sz="1200" dirty="0"/>
            <a:t>. LBD)</a:t>
          </a:r>
        </a:p>
      </dgm:t>
    </dgm:pt>
    <dgm:pt modelId="{0407C84E-02EA-46AD-97C8-B0FB34A9AA31}" type="parTrans" cxnId="{FF780347-60CB-42EF-88B5-7006178FE1CC}">
      <dgm:prSet/>
      <dgm:spPr/>
      <dgm:t>
        <a:bodyPr/>
        <a:lstStyle/>
        <a:p>
          <a:endParaRPr lang="en-US" sz="1200"/>
        </a:p>
      </dgm:t>
    </dgm:pt>
    <dgm:pt modelId="{2CCB33C5-D265-4944-9BA1-ADF4135FA097}" type="sibTrans" cxnId="{FF780347-60CB-42EF-88B5-7006178FE1CC}">
      <dgm:prSet/>
      <dgm:spPr/>
      <dgm:t>
        <a:bodyPr/>
        <a:lstStyle/>
        <a:p>
          <a:endParaRPr lang="en-US" sz="1200"/>
        </a:p>
      </dgm:t>
    </dgm:pt>
    <dgm:pt modelId="{A777B711-A5E3-46FE-B3EE-D54BC99F755B}">
      <dgm:prSet custT="1"/>
      <dgm:spPr>
        <a:solidFill>
          <a:srgbClr val="FF0000"/>
        </a:solidFill>
      </dgm:spPr>
      <dgm:t>
        <a:bodyPr/>
        <a:lstStyle/>
        <a:p>
          <a:r>
            <a:rPr lang="en-US" sz="1200"/>
            <a:t>Uppgiftsfördelning mellan medarbetare, chef och överliggande chef</a:t>
          </a:r>
        </a:p>
      </dgm:t>
    </dgm:pt>
    <dgm:pt modelId="{539FC988-D661-4914-ABC7-8621E8ABA8A3}" type="parTrans" cxnId="{31AADB9A-8423-434A-9F78-3C43C0510443}">
      <dgm:prSet/>
      <dgm:spPr/>
      <dgm:t>
        <a:bodyPr/>
        <a:lstStyle/>
        <a:p>
          <a:endParaRPr lang="en-US" sz="1200"/>
        </a:p>
      </dgm:t>
    </dgm:pt>
    <dgm:pt modelId="{0F48F570-D32B-442A-A01E-FEC5EBBAF71B}" type="sibTrans" cxnId="{31AADB9A-8423-434A-9F78-3C43C0510443}">
      <dgm:prSet/>
      <dgm:spPr/>
      <dgm:t>
        <a:bodyPr/>
        <a:lstStyle/>
        <a:p>
          <a:endParaRPr lang="en-US" sz="1200"/>
        </a:p>
      </dgm:t>
    </dgm:pt>
    <dgm:pt modelId="{50DB55FF-7AEA-40A0-8F98-C86B80B1168D}">
      <dgm:prSet custT="1"/>
      <dgm:spPr>
        <a:solidFill>
          <a:schemeClr val="tx1">
            <a:lumMod val="75000"/>
            <a:lumOff val="25000"/>
          </a:schemeClr>
        </a:solidFill>
      </dgm:spPr>
      <dgm:t>
        <a:bodyPr/>
        <a:lstStyle/>
        <a:p>
          <a:pPr algn="ctr"/>
          <a:br>
            <a:rPr lang="en-US" sz="1200"/>
          </a:br>
          <a:br>
            <a:rPr lang="en-US" sz="1200"/>
          </a:br>
          <a:r>
            <a:rPr lang="en-US" sz="1200"/>
            <a:t>Skyddsronder + Handlingsplaner + Uppföljning</a:t>
          </a:r>
          <a:endParaRPr lang="en-US" sz="1200" dirty="0"/>
        </a:p>
      </dgm:t>
    </dgm:pt>
    <dgm:pt modelId="{462F4870-8346-4E8A-81ED-6DE74BF65E9F}" type="parTrans" cxnId="{CC214E71-8306-4A78-BA25-D44065F85443}">
      <dgm:prSet/>
      <dgm:spPr/>
      <dgm:t>
        <a:bodyPr/>
        <a:lstStyle/>
        <a:p>
          <a:endParaRPr lang="en-US" sz="1200"/>
        </a:p>
      </dgm:t>
    </dgm:pt>
    <dgm:pt modelId="{A52EFBCC-1AAD-4B7A-9225-C848433E9067}" type="sibTrans" cxnId="{CC214E71-8306-4A78-BA25-D44065F85443}">
      <dgm:prSet/>
      <dgm:spPr/>
      <dgm:t>
        <a:bodyPr/>
        <a:lstStyle/>
        <a:p>
          <a:endParaRPr lang="en-US" sz="1200"/>
        </a:p>
      </dgm:t>
    </dgm:pt>
    <dgm:pt modelId="{C5EA98CA-11A1-4B63-88FE-27379A5F6E4E}">
      <dgm:prSet custT="1"/>
      <dgm:spPr>
        <a:solidFill>
          <a:schemeClr val="tx1">
            <a:lumMod val="75000"/>
            <a:lumOff val="25000"/>
          </a:schemeClr>
        </a:solidFill>
      </dgm:spPr>
      <dgm:t>
        <a:bodyPr/>
        <a:lstStyle/>
        <a:p>
          <a:pPr algn="ctr"/>
          <a:r>
            <a:rPr lang="en-US" sz="1200"/>
            <a:t>Riskanalyser + R</a:t>
          </a:r>
          <a:r>
            <a:rPr lang="en-GB" sz="1200"/>
            <a:t>iskbedömningar + Handlingsplaner</a:t>
          </a:r>
          <a:endParaRPr lang="en-US" sz="1200"/>
        </a:p>
      </dgm:t>
    </dgm:pt>
    <dgm:pt modelId="{DFFB8414-8D9C-4BC3-8578-72C11447EA56}" type="parTrans" cxnId="{66A8B13F-A39D-4989-852C-0FC15EF84C19}">
      <dgm:prSet/>
      <dgm:spPr/>
      <dgm:t>
        <a:bodyPr/>
        <a:lstStyle/>
        <a:p>
          <a:endParaRPr lang="en-US" sz="1200"/>
        </a:p>
      </dgm:t>
    </dgm:pt>
    <dgm:pt modelId="{5A25E4F1-1DCD-4DAD-A647-2B4AC74ACE88}" type="sibTrans" cxnId="{66A8B13F-A39D-4989-852C-0FC15EF84C19}">
      <dgm:prSet/>
      <dgm:spPr/>
      <dgm:t>
        <a:bodyPr/>
        <a:lstStyle/>
        <a:p>
          <a:endParaRPr lang="en-US" sz="1200"/>
        </a:p>
      </dgm:t>
    </dgm:pt>
    <dgm:pt modelId="{4E5BD8FD-248F-4A4D-9E99-3281D3A2A553}">
      <dgm:prSet custT="1"/>
      <dgm:spPr>
        <a:solidFill>
          <a:schemeClr val="tx1">
            <a:lumMod val="75000"/>
            <a:lumOff val="25000"/>
          </a:schemeClr>
        </a:solidFill>
      </dgm:spPr>
      <dgm:t>
        <a:bodyPr/>
        <a:lstStyle/>
        <a:p>
          <a:r>
            <a:rPr lang="en-US" sz="1200"/>
            <a:t>Tillbuds- och olycksrapportering samt eventuell arbetsskadeanmälan</a:t>
          </a:r>
        </a:p>
      </dgm:t>
    </dgm:pt>
    <dgm:pt modelId="{C449143C-262E-43FD-8FD9-076A1937CB8C}" type="parTrans" cxnId="{9EFD9360-73B6-418C-B5B4-67802D51B831}">
      <dgm:prSet/>
      <dgm:spPr/>
      <dgm:t>
        <a:bodyPr/>
        <a:lstStyle/>
        <a:p>
          <a:endParaRPr lang="en-US" sz="1200"/>
        </a:p>
      </dgm:t>
    </dgm:pt>
    <dgm:pt modelId="{9809FC5C-6252-4109-9B6D-247A566B0730}" type="sibTrans" cxnId="{9EFD9360-73B6-418C-B5B4-67802D51B831}">
      <dgm:prSet/>
      <dgm:spPr/>
      <dgm:t>
        <a:bodyPr/>
        <a:lstStyle/>
        <a:p>
          <a:endParaRPr lang="en-US" sz="1200"/>
        </a:p>
      </dgm:t>
    </dgm:pt>
    <dgm:pt modelId="{027FEE6D-6EA2-4278-9CDB-5A0AA245DA66}">
      <dgm:prSet custT="1"/>
      <dgm:spPr>
        <a:solidFill>
          <a:schemeClr val="tx1">
            <a:lumMod val="75000"/>
            <a:lumOff val="25000"/>
          </a:schemeClr>
        </a:solidFill>
      </dgm:spPr>
      <dgm:t>
        <a:bodyPr/>
        <a:lstStyle/>
        <a:p>
          <a:r>
            <a:rPr lang="en-US" sz="1200"/>
            <a:t>Medarbetarsamtal och uppföljningssamtal vid frånvaro</a:t>
          </a:r>
        </a:p>
      </dgm:t>
    </dgm:pt>
    <dgm:pt modelId="{7CEB40AF-A6C8-45F8-87FD-4BC572FEB81D}" type="parTrans" cxnId="{CECFF31F-6711-4E42-9FF5-A2D63B1C085F}">
      <dgm:prSet/>
      <dgm:spPr/>
      <dgm:t>
        <a:bodyPr/>
        <a:lstStyle/>
        <a:p>
          <a:endParaRPr lang="en-US" sz="1200"/>
        </a:p>
      </dgm:t>
    </dgm:pt>
    <dgm:pt modelId="{ED0EDC57-8C3D-41B1-AC9A-ED02982E1A5B}" type="sibTrans" cxnId="{CECFF31F-6711-4E42-9FF5-A2D63B1C085F}">
      <dgm:prSet/>
      <dgm:spPr/>
      <dgm:t>
        <a:bodyPr/>
        <a:lstStyle/>
        <a:p>
          <a:endParaRPr lang="en-US" sz="1200"/>
        </a:p>
      </dgm:t>
    </dgm:pt>
    <dgm:pt modelId="{B1AB2AEB-5647-42AC-B010-26B8B27576BA}">
      <dgm:prSet custT="1"/>
      <dgm:spPr>
        <a:solidFill>
          <a:schemeClr val="tx1">
            <a:lumMod val="75000"/>
            <a:lumOff val="25000"/>
          </a:schemeClr>
        </a:solidFill>
      </dgm:spPr>
      <dgm:t>
        <a:bodyPr/>
        <a:lstStyle/>
        <a:p>
          <a:r>
            <a:rPr lang="en-US" sz="1200"/>
            <a:t>Riktade rehabiliteringsinsatser efter inträffad ohälsa</a:t>
          </a:r>
        </a:p>
      </dgm:t>
    </dgm:pt>
    <dgm:pt modelId="{23233BFA-6E66-4022-B4E5-F8DB80DE4E9E}" type="parTrans" cxnId="{993AE08D-1D12-452D-B453-25920852EDBE}">
      <dgm:prSet/>
      <dgm:spPr/>
      <dgm:t>
        <a:bodyPr/>
        <a:lstStyle/>
        <a:p>
          <a:endParaRPr lang="en-US" sz="1200"/>
        </a:p>
      </dgm:t>
    </dgm:pt>
    <dgm:pt modelId="{E923D9D7-FA45-41C1-88CD-DFE9D7013BF3}" type="sibTrans" cxnId="{993AE08D-1D12-452D-B453-25920852EDBE}">
      <dgm:prSet/>
      <dgm:spPr/>
      <dgm:t>
        <a:bodyPr/>
        <a:lstStyle/>
        <a:p>
          <a:endParaRPr lang="en-US" sz="1200"/>
        </a:p>
      </dgm:t>
    </dgm:pt>
    <dgm:pt modelId="{7DB19979-AF79-4ED3-98D2-EDB075ABB965}" type="pres">
      <dgm:prSet presAssocID="{82C236BE-4756-4478-BE48-176C6C59154F}" presName="diagram" presStyleCnt="0">
        <dgm:presLayoutVars>
          <dgm:dir/>
          <dgm:resizeHandles val="exact"/>
        </dgm:presLayoutVars>
      </dgm:prSet>
      <dgm:spPr/>
    </dgm:pt>
    <dgm:pt modelId="{AEDEB181-E30B-46AB-9BEF-BDB6A03B56EC}" type="pres">
      <dgm:prSet presAssocID="{BA7097AF-E01E-4B9B-93B6-2D854CE7C57E}" presName="node" presStyleLbl="node1" presStyleIdx="0" presStyleCnt="12">
        <dgm:presLayoutVars>
          <dgm:bulletEnabled val="1"/>
        </dgm:presLayoutVars>
      </dgm:prSet>
      <dgm:spPr/>
    </dgm:pt>
    <dgm:pt modelId="{17B95F00-9AA2-46F8-BE96-B5DA61C0FB36}" type="pres">
      <dgm:prSet presAssocID="{3B58F159-E77D-4547-897F-4525FDAC145B}" presName="sibTrans" presStyleCnt="0"/>
      <dgm:spPr/>
    </dgm:pt>
    <dgm:pt modelId="{04837DD9-B5C2-49F6-9850-E8BCB6D6E9B1}" type="pres">
      <dgm:prSet presAssocID="{7F49AAEF-DC93-4706-BEFD-1530132DE961}" presName="node" presStyleLbl="node1" presStyleIdx="1" presStyleCnt="12">
        <dgm:presLayoutVars>
          <dgm:bulletEnabled val="1"/>
        </dgm:presLayoutVars>
      </dgm:prSet>
      <dgm:spPr/>
    </dgm:pt>
    <dgm:pt modelId="{A29915C2-4A3A-4C2E-8671-2169CF6FFE63}" type="pres">
      <dgm:prSet presAssocID="{659FF699-0AFF-46CA-8E86-5D220521AC1C}" presName="sibTrans" presStyleCnt="0"/>
      <dgm:spPr/>
    </dgm:pt>
    <dgm:pt modelId="{32A7B506-A2B4-4385-A136-C2493AA544AA}" type="pres">
      <dgm:prSet presAssocID="{0DA7D088-599F-4744-A23E-B185382FC3DE}" presName="node" presStyleLbl="node1" presStyleIdx="2" presStyleCnt="12">
        <dgm:presLayoutVars>
          <dgm:bulletEnabled val="1"/>
        </dgm:presLayoutVars>
      </dgm:prSet>
      <dgm:spPr/>
    </dgm:pt>
    <dgm:pt modelId="{A5C41462-61BB-4C06-AADA-9F4EEE3B0DA3}" type="pres">
      <dgm:prSet presAssocID="{597A7515-1C80-4939-81B4-F70D4DE6959B}" presName="sibTrans" presStyleCnt="0"/>
      <dgm:spPr/>
    </dgm:pt>
    <dgm:pt modelId="{F7C69A37-5392-4F26-9878-F9E961D6F835}" type="pres">
      <dgm:prSet presAssocID="{7E411F48-5A77-45B2-B0A9-B41C95615D33}" presName="node" presStyleLbl="node1" presStyleIdx="3" presStyleCnt="12">
        <dgm:presLayoutVars>
          <dgm:bulletEnabled val="1"/>
        </dgm:presLayoutVars>
      </dgm:prSet>
      <dgm:spPr/>
    </dgm:pt>
    <dgm:pt modelId="{D9E30FF8-0EAB-4AE1-9DE6-FE3736335860}" type="pres">
      <dgm:prSet presAssocID="{E52DAD44-B740-41BD-A166-F6B7386CB189}" presName="sibTrans" presStyleCnt="0"/>
      <dgm:spPr/>
    </dgm:pt>
    <dgm:pt modelId="{BAA827F3-1157-4192-A1DC-EE71FDEDD70E}" type="pres">
      <dgm:prSet presAssocID="{C44ED85A-DCB6-4321-8468-BF8CD03200AD}" presName="node" presStyleLbl="node1" presStyleIdx="4" presStyleCnt="12">
        <dgm:presLayoutVars>
          <dgm:bulletEnabled val="1"/>
        </dgm:presLayoutVars>
      </dgm:prSet>
      <dgm:spPr/>
    </dgm:pt>
    <dgm:pt modelId="{E5E00A35-D32F-4636-B293-A352FFC7834B}" type="pres">
      <dgm:prSet presAssocID="{F4246C18-7003-4895-8537-ECE5CAA1C2EA}" presName="sibTrans" presStyleCnt="0"/>
      <dgm:spPr/>
    </dgm:pt>
    <dgm:pt modelId="{BFFF37D1-7A68-49EC-9721-2395BFA4D263}" type="pres">
      <dgm:prSet presAssocID="{2643D409-CF69-4E5A-927D-3BF8017DDC27}" presName="node" presStyleLbl="node1" presStyleIdx="5" presStyleCnt="12">
        <dgm:presLayoutVars>
          <dgm:bulletEnabled val="1"/>
        </dgm:presLayoutVars>
      </dgm:prSet>
      <dgm:spPr/>
    </dgm:pt>
    <dgm:pt modelId="{2C83A1BC-6993-4696-9A66-DA6221C9A799}" type="pres">
      <dgm:prSet presAssocID="{55509EA4-433E-4C90-914E-66C1980863E5}" presName="sibTrans" presStyleCnt="0"/>
      <dgm:spPr/>
    </dgm:pt>
    <dgm:pt modelId="{A0C46DBC-23EB-41F0-B78B-6A51C0C2A56A}" type="pres">
      <dgm:prSet presAssocID="{E5571761-7D2E-4FF8-A729-1D113BB8A9CB}" presName="node" presStyleLbl="node1" presStyleIdx="6" presStyleCnt="12">
        <dgm:presLayoutVars>
          <dgm:bulletEnabled val="1"/>
        </dgm:presLayoutVars>
      </dgm:prSet>
      <dgm:spPr/>
    </dgm:pt>
    <dgm:pt modelId="{45FCF37A-3291-4A7B-BB75-4E38D25D8226}" type="pres">
      <dgm:prSet presAssocID="{2CCB33C5-D265-4944-9BA1-ADF4135FA097}" presName="sibTrans" presStyleCnt="0"/>
      <dgm:spPr/>
    </dgm:pt>
    <dgm:pt modelId="{A580CE13-BB0A-45C6-A4CD-C4173B2F3EB6}" type="pres">
      <dgm:prSet presAssocID="{A777B711-A5E3-46FE-B3EE-D54BC99F755B}" presName="node" presStyleLbl="node1" presStyleIdx="7" presStyleCnt="12">
        <dgm:presLayoutVars>
          <dgm:bulletEnabled val="1"/>
        </dgm:presLayoutVars>
      </dgm:prSet>
      <dgm:spPr/>
    </dgm:pt>
    <dgm:pt modelId="{275DF1BC-1FE6-4851-93F1-4DD5F06577AE}" type="pres">
      <dgm:prSet presAssocID="{0F48F570-D32B-442A-A01E-FEC5EBBAF71B}" presName="sibTrans" presStyleCnt="0"/>
      <dgm:spPr/>
    </dgm:pt>
    <dgm:pt modelId="{F0A5FE22-33F1-42D6-AD19-FCF2B2827218}" type="pres">
      <dgm:prSet presAssocID="{50DB55FF-7AEA-40A0-8F98-C86B80B1168D}" presName="node" presStyleLbl="node1" presStyleIdx="8" presStyleCnt="12">
        <dgm:presLayoutVars>
          <dgm:bulletEnabled val="1"/>
        </dgm:presLayoutVars>
      </dgm:prSet>
      <dgm:spPr/>
    </dgm:pt>
    <dgm:pt modelId="{B059354B-3CB6-4EF8-9D5E-E74187D4108D}" type="pres">
      <dgm:prSet presAssocID="{A52EFBCC-1AAD-4B7A-9225-C848433E9067}" presName="sibTrans" presStyleCnt="0"/>
      <dgm:spPr/>
    </dgm:pt>
    <dgm:pt modelId="{50171028-CA63-4D9C-8D6D-275AD39FE53B}" type="pres">
      <dgm:prSet presAssocID="{4E5BD8FD-248F-4A4D-9E99-3281D3A2A553}" presName="node" presStyleLbl="node1" presStyleIdx="9" presStyleCnt="12">
        <dgm:presLayoutVars>
          <dgm:bulletEnabled val="1"/>
        </dgm:presLayoutVars>
      </dgm:prSet>
      <dgm:spPr/>
    </dgm:pt>
    <dgm:pt modelId="{68272329-A43E-48D7-AA6B-4F3C91DA4848}" type="pres">
      <dgm:prSet presAssocID="{9809FC5C-6252-4109-9B6D-247A566B0730}" presName="sibTrans" presStyleCnt="0"/>
      <dgm:spPr/>
    </dgm:pt>
    <dgm:pt modelId="{A89D91D1-F2A6-4AE6-978F-6D64F2A43D98}" type="pres">
      <dgm:prSet presAssocID="{027FEE6D-6EA2-4278-9CDB-5A0AA245DA66}" presName="node" presStyleLbl="node1" presStyleIdx="10" presStyleCnt="12">
        <dgm:presLayoutVars>
          <dgm:bulletEnabled val="1"/>
        </dgm:presLayoutVars>
      </dgm:prSet>
      <dgm:spPr/>
    </dgm:pt>
    <dgm:pt modelId="{DD1C9883-99B7-4B55-893C-57C132EA7453}" type="pres">
      <dgm:prSet presAssocID="{ED0EDC57-8C3D-41B1-AC9A-ED02982E1A5B}" presName="sibTrans" presStyleCnt="0"/>
      <dgm:spPr/>
    </dgm:pt>
    <dgm:pt modelId="{D9E7A578-6F9E-4A4A-9B81-F1675C0C7C6C}" type="pres">
      <dgm:prSet presAssocID="{B1AB2AEB-5647-42AC-B010-26B8B27576BA}" presName="node" presStyleLbl="node1" presStyleIdx="11" presStyleCnt="12">
        <dgm:presLayoutVars>
          <dgm:bulletEnabled val="1"/>
        </dgm:presLayoutVars>
      </dgm:prSet>
      <dgm:spPr/>
    </dgm:pt>
  </dgm:ptLst>
  <dgm:cxnLst>
    <dgm:cxn modelId="{2E4CE204-4BB5-45BF-ABC3-A377E9D86F90}" srcId="{82C236BE-4756-4478-BE48-176C6C59154F}" destId="{C44ED85A-DCB6-4321-8468-BF8CD03200AD}" srcOrd="4" destOrd="0" parTransId="{3E75B0BD-2AA8-4F08-8DD0-189CBDBE3AAA}" sibTransId="{F4246C18-7003-4895-8537-ECE5CAA1C2EA}"/>
    <dgm:cxn modelId="{BD50BB0F-EC96-4D8D-A1EA-B3BCEB6B5183}" type="presOf" srcId="{027FEE6D-6EA2-4278-9CDB-5A0AA245DA66}" destId="{A89D91D1-F2A6-4AE6-978F-6D64F2A43D98}" srcOrd="0" destOrd="0" presId="urn:microsoft.com/office/officeart/2005/8/layout/default"/>
    <dgm:cxn modelId="{CECFF31F-6711-4E42-9FF5-A2D63B1C085F}" srcId="{82C236BE-4756-4478-BE48-176C6C59154F}" destId="{027FEE6D-6EA2-4278-9CDB-5A0AA245DA66}" srcOrd="10" destOrd="0" parTransId="{7CEB40AF-A6C8-45F8-87FD-4BC572FEB81D}" sibTransId="{ED0EDC57-8C3D-41B1-AC9A-ED02982E1A5B}"/>
    <dgm:cxn modelId="{081DA520-CA9F-4E46-A818-2C1686C36220}" srcId="{82C236BE-4756-4478-BE48-176C6C59154F}" destId="{2643D409-CF69-4E5A-927D-3BF8017DDC27}" srcOrd="5" destOrd="0" parTransId="{07587208-C0EE-437A-BFC9-E96478D239F0}" sibTransId="{55509EA4-433E-4C90-914E-66C1980863E5}"/>
    <dgm:cxn modelId="{A3D41323-2B3F-42DB-BAF3-ED68F45FC388}" type="presOf" srcId="{2643D409-CF69-4E5A-927D-3BF8017DDC27}" destId="{BFFF37D1-7A68-49EC-9721-2395BFA4D263}" srcOrd="0" destOrd="0" presId="urn:microsoft.com/office/officeart/2005/8/layout/default"/>
    <dgm:cxn modelId="{66A8B13F-A39D-4989-852C-0FC15EF84C19}" srcId="{50DB55FF-7AEA-40A0-8F98-C86B80B1168D}" destId="{C5EA98CA-11A1-4B63-88FE-27379A5F6E4E}" srcOrd="0" destOrd="0" parTransId="{DFFB8414-8D9C-4BC3-8578-72C11447EA56}" sibTransId="{5A25E4F1-1DCD-4DAD-A647-2B4AC74ACE88}"/>
    <dgm:cxn modelId="{7B62A95C-5602-4554-9665-9CAEB774F7D9}" type="presOf" srcId="{A777B711-A5E3-46FE-B3EE-D54BC99F755B}" destId="{A580CE13-BB0A-45C6-A4CD-C4173B2F3EB6}" srcOrd="0" destOrd="0" presId="urn:microsoft.com/office/officeart/2005/8/layout/default"/>
    <dgm:cxn modelId="{9EFD9360-73B6-418C-B5B4-67802D51B831}" srcId="{82C236BE-4756-4478-BE48-176C6C59154F}" destId="{4E5BD8FD-248F-4A4D-9E99-3281D3A2A553}" srcOrd="9" destOrd="0" parTransId="{C449143C-262E-43FD-8FD9-076A1937CB8C}" sibTransId="{9809FC5C-6252-4109-9B6D-247A566B0730}"/>
    <dgm:cxn modelId="{EA76FF64-6B37-4257-88CD-76F57712B7FB}" srcId="{82C236BE-4756-4478-BE48-176C6C59154F}" destId="{7F49AAEF-DC93-4706-BEFD-1530132DE961}" srcOrd="1" destOrd="0" parTransId="{6D70180D-1996-492F-ABAD-F897565CEC8C}" sibTransId="{659FF699-0AFF-46CA-8E86-5D220521AC1C}"/>
    <dgm:cxn modelId="{FF780347-60CB-42EF-88B5-7006178FE1CC}" srcId="{82C236BE-4756-4478-BE48-176C6C59154F}" destId="{E5571761-7D2E-4FF8-A729-1D113BB8A9CB}" srcOrd="6" destOrd="0" parTransId="{0407C84E-02EA-46AD-97C8-B0FB34A9AA31}" sibTransId="{2CCB33C5-D265-4944-9BA1-ADF4135FA097}"/>
    <dgm:cxn modelId="{AD4E2468-FEC4-4174-8B05-7FCE53055C48}" type="presOf" srcId="{7E411F48-5A77-45B2-B0A9-B41C95615D33}" destId="{F7C69A37-5392-4F26-9878-F9E961D6F835}" srcOrd="0" destOrd="0" presId="urn:microsoft.com/office/officeart/2005/8/layout/default"/>
    <dgm:cxn modelId="{AFD9734E-6153-4C4F-866A-CA52CD3C1E24}" srcId="{82C236BE-4756-4478-BE48-176C6C59154F}" destId="{7E411F48-5A77-45B2-B0A9-B41C95615D33}" srcOrd="3" destOrd="0" parTransId="{3A1DFE65-62B6-47A4-ABCD-1ECE4C4F1D5F}" sibTransId="{E52DAD44-B740-41BD-A166-F6B7386CB189}"/>
    <dgm:cxn modelId="{CC214E71-8306-4A78-BA25-D44065F85443}" srcId="{82C236BE-4756-4478-BE48-176C6C59154F}" destId="{50DB55FF-7AEA-40A0-8F98-C86B80B1168D}" srcOrd="8" destOrd="0" parTransId="{462F4870-8346-4E8A-81ED-6DE74BF65E9F}" sibTransId="{A52EFBCC-1AAD-4B7A-9225-C848433E9067}"/>
    <dgm:cxn modelId="{AFB81557-C8EF-47BF-BA30-61CA33C62859}" type="presOf" srcId="{C44ED85A-DCB6-4321-8468-BF8CD03200AD}" destId="{BAA827F3-1157-4192-A1DC-EE71FDEDD70E}" srcOrd="0" destOrd="0" presId="urn:microsoft.com/office/officeart/2005/8/layout/default"/>
    <dgm:cxn modelId="{AF077D82-2E98-4864-BB56-101ACDE8A0F4}" type="presOf" srcId="{B1AB2AEB-5647-42AC-B010-26B8B27576BA}" destId="{D9E7A578-6F9E-4A4A-9B81-F1675C0C7C6C}" srcOrd="0" destOrd="0" presId="urn:microsoft.com/office/officeart/2005/8/layout/default"/>
    <dgm:cxn modelId="{9E61DF82-B162-4B32-BBF0-2B8CF1BEE84C}" srcId="{82C236BE-4756-4478-BE48-176C6C59154F}" destId="{0DA7D088-599F-4744-A23E-B185382FC3DE}" srcOrd="2" destOrd="0" parTransId="{26C93CA7-0032-4E66-872E-ACE2A5E01C5F}" sibTransId="{597A7515-1C80-4939-81B4-F70D4DE6959B}"/>
    <dgm:cxn modelId="{993AE08D-1D12-452D-B453-25920852EDBE}" srcId="{82C236BE-4756-4478-BE48-176C6C59154F}" destId="{B1AB2AEB-5647-42AC-B010-26B8B27576BA}" srcOrd="11" destOrd="0" parTransId="{23233BFA-6E66-4022-B4E5-F8DB80DE4E9E}" sibTransId="{E923D9D7-FA45-41C1-88CD-DFE9D7013BF3}"/>
    <dgm:cxn modelId="{C0F5F294-9DB4-44CA-9BC3-274AC8C51281}" type="presOf" srcId="{7F49AAEF-DC93-4706-BEFD-1530132DE961}" destId="{04837DD9-B5C2-49F6-9850-E8BCB6D6E9B1}" srcOrd="0" destOrd="0" presId="urn:microsoft.com/office/officeart/2005/8/layout/default"/>
    <dgm:cxn modelId="{31AADB9A-8423-434A-9F78-3C43C0510443}" srcId="{82C236BE-4756-4478-BE48-176C6C59154F}" destId="{A777B711-A5E3-46FE-B3EE-D54BC99F755B}" srcOrd="7" destOrd="0" parTransId="{539FC988-D661-4914-ABC7-8621E8ABA8A3}" sibTransId="{0F48F570-D32B-442A-A01E-FEC5EBBAF71B}"/>
    <dgm:cxn modelId="{C65DF79E-131D-4F83-88CD-05B2661E2464}" type="presOf" srcId="{4E5BD8FD-248F-4A4D-9E99-3281D3A2A553}" destId="{50171028-CA63-4D9C-8D6D-275AD39FE53B}" srcOrd="0" destOrd="0" presId="urn:microsoft.com/office/officeart/2005/8/layout/default"/>
    <dgm:cxn modelId="{7B3F61AE-8CA9-4A66-A49C-3B4B6632BE03}" srcId="{82C236BE-4756-4478-BE48-176C6C59154F}" destId="{BA7097AF-E01E-4B9B-93B6-2D854CE7C57E}" srcOrd="0" destOrd="0" parTransId="{68091F6C-85C9-4501-985C-B2B2C34A9497}" sibTransId="{3B58F159-E77D-4547-897F-4525FDAC145B}"/>
    <dgm:cxn modelId="{8E20BAAF-B338-47AB-B209-202365F9FD12}" type="presOf" srcId="{C5EA98CA-11A1-4B63-88FE-27379A5F6E4E}" destId="{F0A5FE22-33F1-42D6-AD19-FCF2B2827218}" srcOrd="0" destOrd="1" presId="urn:microsoft.com/office/officeart/2005/8/layout/default"/>
    <dgm:cxn modelId="{67F3F6B2-AB0E-4620-8EAC-5393DAFB8163}" type="presOf" srcId="{0DA7D088-599F-4744-A23E-B185382FC3DE}" destId="{32A7B506-A2B4-4385-A136-C2493AA544AA}" srcOrd="0" destOrd="0" presId="urn:microsoft.com/office/officeart/2005/8/layout/default"/>
    <dgm:cxn modelId="{E7A352B4-0F3C-478A-968E-D889D1A7248A}" type="presOf" srcId="{E5571761-7D2E-4FF8-A729-1D113BB8A9CB}" destId="{A0C46DBC-23EB-41F0-B78B-6A51C0C2A56A}" srcOrd="0" destOrd="0" presId="urn:microsoft.com/office/officeart/2005/8/layout/default"/>
    <dgm:cxn modelId="{30FACBB8-C650-40E5-B159-8E3F93384E45}" type="presOf" srcId="{82C236BE-4756-4478-BE48-176C6C59154F}" destId="{7DB19979-AF79-4ED3-98D2-EDB075ABB965}" srcOrd="0" destOrd="0" presId="urn:microsoft.com/office/officeart/2005/8/layout/default"/>
    <dgm:cxn modelId="{9AEC37C4-7680-4C1F-80DE-E9D32D2418C1}" type="presOf" srcId="{BA7097AF-E01E-4B9B-93B6-2D854CE7C57E}" destId="{AEDEB181-E30B-46AB-9BEF-BDB6A03B56EC}" srcOrd="0" destOrd="0" presId="urn:microsoft.com/office/officeart/2005/8/layout/default"/>
    <dgm:cxn modelId="{FE2648D3-310D-4C87-A08D-B2E1BC888FC0}" type="presOf" srcId="{50DB55FF-7AEA-40A0-8F98-C86B80B1168D}" destId="{F0A5FE22-33F1-42D6-AD19-FCF2B2827218}" srcOrd="0" destOrd="0" presId="urn:microsoft.com/office/officeart/2005/8/layout/default"/>
    <dgm:cxn modelId="{32F7BF6E-38D2-4386-A2C3-F166A196BB32}" type="presParOf" srcId="{7DB19979-AF79-4ED3-98D2-EDB075ABB965}" destId="{AEDEB181-E30B-46AB-9BEF-BDB6A03B56EC}" srcOrd="0" destOrd="0" presId="urn:microsoft.com/office/officeart/2005/8/layout/default"/>
    <dgm:cxn modelId="{3629A0E5-47CF-42D6-9645-1097429E4ECB}" type="presParOf" srcId="{7DB19979-AF79-4ED3-98D2-EDB075ABB965}" destId="{17B95F00-9AA2-46F8-BE96-B5DA61C0FB36}" srcOrd="1" destOrd="0" presId="urn:microsoft.com/office/officeart/2005/8/layout/default"/>
    <dgm:cxn modelId="{A87108E4-E80F-4E48-B3B5-E15751E787F7}" type="presParOf" srcId="{7DB19979-AF79-4ED3-98D2-EDB075ABB965}" destId="{04837DD9-B5C2-49F6-9850-E8BCB6D6E9B1}" srcOrd="2" destOrd="0" presId="urn:microsoft.com/office/officeart/2005/8/layout/default"/>
    <dgm:cxn modelId="{A111A6C2-9D05-47BA-A575-90412E61EBC8}" type="presParOf" srcId="{7DB19979-AF79-4ED3-98D2-EDB075ABB965}" destId="{A29915C2-4A3A-4C2E-8671-2169CF6FFE63}" srcOrd="3" destOrd="0" presId="urn:microsoft.com/office/officeart/2005/8/layout/default"/>
    <dgm:cxn modelId="{E69D1509-F6CC-478B-8903-66927732D580}" type="presParOf" srcId="{7DB19979-AF79-4ED3-98D2-EDB075ABB965}" destId="{32A7B506-A2B4-4385-A136-C2493AA544AA}" srcOrd="4" destOrd="0" presId="urn:microsoft.com/office/officeart/2005/8/layout/default"/>
    <dgm:cxn modelId="{50914797-57AB-407E-B0A4-2E886B739D85}" type="presParOf" srcId="{7DB19979-AF79-4ED3-98D2-EDB075ABB965}" destId="{A5C41462-61BB-4C06-AADA-9F4EEE3B0DA3}" srcOrd="5" destOrd="0" presId="urn:microsoft.com/office/officeart/2005/8/layout/default"/>
    <dgm:cxn modelId="{7EE22BB3-0B5F-4DA7-BCE5-ADEB532CA2A2}" type="presParOf" srcId="{7DB19979-AF79-4ED3-98D2-EDB075ABB965}" destId="{F7C69A37-5392-4F26-9878-F9E961D6F835}" srcOrd="6" destOrd="0" presId="urn:microsoft.com/office/officeart/2005/8/layout/default"/>
    <dgm:cxn modelId="{B89A57AF-8043-452B-BB7E-029673C382AE}" type="presParOf" srcId="{7DB19979-AF79-4ED3-98D2-EDB075ABB965}" destId="{D9E30FF8-0EAB-4AE1-9DE6-FE3736335860}" srcOrd="7" destOrd="0" presId="urn:microsoft.com/office/officeart/2005/8/layout/default"/>
    <dgm:cxn modelId="{000B42CD-078D-4A94-960A-58521DC5D35E}" type="presParOf" srcId="{7DB19979-AF79-4ED3-98D2-EDB075ABB965}" destId="{BAA827F3-1157-4192-A1DC-EE71FDEDD70E}" srcOrd="8" destOrd="0" presId="urn:microsoft.com/office/officeart/2005/8/layout/default"/>
    <dgm:cxn modelId="{A62E82E3-140B-4503-84CE-F1C8572795F1}" type="presParOf" srcId="{7DB19979-AF79-4ED3-98D2-EDB075ABB965}" destId="{E5E00A35-D32F-4636-B293-A352FFC7834B}" srcOrd="9" destOrd="0" presId="urn:microsoft.com/office/officeart/2005/8/layout/default"/>
    <dgm:cxn modelId="{CB76F09A-A4E9-4C1E-B56A-26D88DEC02E9}" type="presParOf" srcId="{7DB19979-AF79-4ED3-98D2-EDB075ABB965}" destId="{BFFF37D1-7A68-49EC-9721-2395BFA4D263}" srcOrd="10" destOrd="0" presId="urn:microsoft.com/office/officeart/2005/8/layout/default"/>
    <dgm:cxn modelId="{14F72D6F-C472-4BE2-BEEA-80AE25828667}" type="presParOf" srcId="{7DB19979-AF79-4ED3-98D2-EDB075ABB965}" destId="{2C83A1BC-6993-4696-9A66-DA6221C9A799}" srcOrd="11" destOrd="0" presId="urn:microsoft.com/office/officeart/2005/8/layout/default"/>
    <dgm:cxn modelId="{2F620201-249C-4410-9103-F92DDF460513}" type="presParOf" srcId="{7DB19979-AF79-4ED3-98D2-EDB075ABB965}" destId="{A0C46DBC-23EB-41F0-B78B-6A51C0C2A56A}" srcOrd="12" destOrd="0" presId="urn:microsoft.com/office/officeart/2005/8/layout/default"/>
    <dgm:cxn modelId="{9D86D37F-95A8-474C-A8A8-4F38D705711D}" type="presParOf" srcId="{7DB19979-AF79-4ED3-98D2-EDB075ABB965}" destId="{45FCF37A-3291-4A7B-BB75-4E38D25D8226}" srcOrd="13" destOrd="0" presId="urn:microsoft.com/office/officeart/2005/8/layout/default"/>
    <dgm:cxn modelId="{D5122FF3-3F54-40AF-AA13-AEE4AAC7F338}" type="presParOf" srcId="{7DB19979-AF79-4ED3-98D2-EDB075ABB965}" destId="{A580CE13-BB0A-45C6-A4CD-C4173B2F3EB6}" srcOrd="14" destOrd="0" presId="urn:microsoft.com/office/officeart/2005/8/layout/default"/>
    <dgm:cxn modelId="{C3C614B5-2D6A-4C27-8947-6AE5261464BA}" type="presParOf" srcId="{7DB19979-AF79-4ED3-98D2-EDB075ABB965}" destId="{275DF1BC-1FE6-4851-93F1-4DD5F06577AE}" srcOrd="15" destOrd="0" presId="urn:microsoft.com/office/officeart/2005/8/layout/default"/>
    <dgm:cxn modelId="{AB503F63-8048-46D2-81D3-43F6C568A926}" type="presParOf" srcId="{7DB19979-AF79-4ED3-98D2-EDB075ABB965}" destId="{F0A5FE22-33F1-42D6-AD19-FCF2B2827218}" srcOrd="16" destOrd="0" presId="urn:microsoft.com/office/officeart/2005/8/layout/default"/>
    <dgm:cxn modelId="{89F8DEE9-57ED-4B4B-8F54-BE14F8093F48}" type="presParOf" srcId="{7DB19979-AF79-4ED3-98D2-EDB075ABB965}" destId="{B059354B-3CB6-4EF8-9D5E-E74187D4108D}" srcOrd="17" destOrd="0" presId="urn:microsoft.com/office/officeart/2005/8/layout/default"/>
    <dgm:cxn modelId="{ABE742F2-8C29-42E0-BB85-80F56C13C764}" type="presParOf" srcId="{7DB19979-AF79-4ED3-98D2-EDB075ABB965}" destId="{50171028-CA63-4D9C-8D6D-275AD39FE53B}" srcOrd="18" destOrd="0" presId="urn:microsoft.com/office/officeart/2005/8/layout/default"/>
    <dgm:cxn modelId="{C8D2813E-84C7-4024-BD66-7AE859DB2BC4}" type="presParOf" srcId="{7DB19979-AF79-4ED3-98D2-EDB075ABB965}" destId="{68272329-A43E-48D7-AA6B-4F3C91DA4848}" srcOrd="19" destOrd="0" presId="urn:microsoft.com/office/officeart/2005/8/layout/default"/>
    <dgm:cxn modelId="{2BB61A40-D295-4495-BEC6-D930F478F6EC}" type="presParOf" srcId="{7DB19979-AF79-4ED3-98D2-EDB075ABB965}" destId="{A89D91D1-F2A6-4AE6-978F-6D64F2A43D98}" srcOrd="20" destOrd="0" presId="urn:microsoft.com/office/officeart/2005/8/layout/default"/>
    <dgm:cxn modelId="{F1E7D405-5267-4B97-B2CB-C58B51C5E83F}" type="presParOf" srcId="{7DB19979-AF79-4ED3-98D2-EDB075ABB965}" destId="{DD1C9883-99B7-4B55-893C-57C132EA7453}" srcOrd="21" destOrd="0" presId="urn:microsoft.com/office/officeart/2005/8/layout/default"/>
    <dgm:cxn modelId="{A90BEA13-95D8-4AE4-8C4E-97B7C09C9238}" type="presParOf" srcId="{7DB19979-AF79-4ED3-98D2-EDB075ABB965}" destId="{D9E7A578-6F9E-4A4A-9B81-F1675C0C7C6C}" srcOrd="2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D17C1-3E37-4156-881B-E0F048FDF5CB}"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9547B586-8084-4F44-901A-C3B9E87F5CD2}">
      <dgm:prSet/>
      <dgm:spPr/>
      <dgm:t>
        <a:bodyPr/>
        <a:lstStyle/>
        <a:p>
          <a:r>
            <a:rPr lang="en-US"/>
            <a:t>Arbetsgivaren, i praktiken den högsta ledningen, ansvarar för arbetsmiljön på företaget. Ledningen har sällan tillräcklig kontroll över hur arbetet utförs i de olika delarna av organisationen, och fördelar därför det praktiska arbetsmiljöarbetet till chefer som är närmare affärsverksamheten.</a:t>
          </a:r>
        </a:p>
      </dgm:t>
    </dgm:pt>
    <dgm:pt modelId="{C414E1D5-4DA1-4CA9-8831-CF4A51F5CA1F}" type="parTrans" cxnId="{576BD451-03D4-41DA-BE0B-D7BBBB69E8D5}">
      <dgm:prSet/>
      <dgm:spPr/>
      <dgm:t>
        <a:bodyPr/>
        <a:lstStyle/>
        <a:p>
          <a:endParaRPr lang="en-US"/>
        </a:p>
      </dgm:t>
    </dgm:pt>
    <dgm:pt modelId="{FFC1C94E-227C-425C-ABE0-A50E55C3D620}" type="sibTrans" cxnId="{576BD451-03D4-41DA-BE0B-D7BBBB69E8D5}">
      <dgm:prSet/>
      <dgm:spPr/>
      <dgm:t>
        <a:bodyPr/>
        <a:lstStyle/>
        <a:p>
          <a:endParaRPr lang="en-US"/>
        </a:p>
      </dgm:t>
    </dgm:pt>
    <dgm:pt modelId="{D73F95D7-E565-47E4-A2B7-5207651D260E}">
      <dgm:prSet/>
      <dgm:spPr/>
      <dgm:t>
        <a:bodyPr/>
        <a:lstStyle/>
        <a:p>
          <a:r>
            <a:rPr lang="en-US"/>
            <a:t>Även om arbetsuppgifter som har med arbetsmiljöansvaret att göra fördelas (delegeras) till chefer i organisationen, ligger det yttersta ansvaret för arbetsmiljön fortfarande hos högsta ledningen.</a:t>
          </a:r>
        </a:p>
      </dgm:t>
    </dgm:pt>
    <dgm:pt modelId="{F8054BBF-237F-42BB-AC74-FA3E823CF898}" type="parTrans" cxnId="{9C1F70BF-265E-4ECF-85EF-640B16EB7619}">
      <dgm:prSet/>
      <dgm:spPr/>
      <dgm:t>
        <a:bodyPr/>
        <a:lstStyle/>
        <a:p>
          <a:endParaRPr lang="en-US"/>
        </a:p>
      </dgm:t>
    </dgm:pt>
    <dgm:pt modelId="{EF715998-0FB4-4BFC-AE7A-7AA64A91E65E}" type="sibTrans" cxnId="{9C1F70BF-265E-4ECF-85EF-640B16EB7619}">
      <dgm:prSet/>
      <dgm:spPr/>
      <dgm:t>
        <a:bodyPr/>
        <a:lstStyle/>
        <a:p>
          <a:endParaRPr lang="en-US"/>
        </a:p>
      </dgm:t>
    </dgm:pt>
    <dgm:pt modelId="{94BCA734-A18E-4214-A0AC-0AF8F0DC5A9E}">
      <dgm:prSet/>
      <dgm:spPr/>
      <dgm:t>
        <a:bodyPr/>
        <a:lstStyle/>
        <a:p>
          <a:r>
            <a:rPr lang="en-US"/>
            <a:t>Arbetsgivaren ska se till att alla arbetstagare har en god arbetsmiljö och kan göra sitt jobb utan risk för olycksfall och ohälsa. De grundläggande reglerna om hur arbetsmiljöarbetet ska göras finns i föreskriften om systematiskt arbetsmiljöarbete, AFS 2001:1. </a:t>
          </a:r>
        </a:p>
      </dgm:t>
    </dgm:pt>
    <dgm:pt modelId="{184C02CA-8161-4175-BB26-D1A679C582AA}" type="parTrans" cxnId="{F6C08EF6-954B-4430-8EC0-C94CAE8D7F81}">
      <dgm:prSet/>
      <dgm:spPr/>
      <dgm:t>
        <a:bodyPr/>
        <a:lstStyle/>
        <a:p>
          <a:endParaRPr lang="en-US"/>
        </a:p>
      </dgm:t>
    </dgm:pt>
    <dgm:pt modelId="{3F753F67-F72D-4B31-BB29-A5E0A22AD803}" type="sibTrans" cxnId="{F6C08EF6-954B-4430-8EC0-C94CAE8D7F81}">
      <dgm:prSet/>
      <dgm:spPr/>
      <dgm:t>
        <a:bodyPr/>
        <a:lstStyle/>
        <a:p>
          <a:endParaRPr lang="en-US"/>
        </a:p>
      </dgm:t>
    </dgm:pt>
    <dgm:pt modelId="{C1EF4042-664D-4C04-84CD-1422BF0274CF}" type="pres">
      <dgm:prSet presAssocID="{015D17C1-3E37-4156-881B-E0F048FDF5CB}" presName="root" presStyleCnt="0">
        <dgm:presLayoutVars>
          <dgm:dir/>
          <dgm:resizeHandles val="exact"/>
        </dgm:presLayoutVars>
      </dgm:prSet>
      <dgm:spPr/>
    </dgm:pt>
    <dgm:pt modelId="{DEFA9023-6155-4CF2-B7F3-A3A961DFA5A0}" type="pres">
      <dgm:prSet presAssocID="{9547B586-8084-4F44-901A-C3B9E87F5CD2}" presName="compNode" presStyleCnt="0"/>
      <dgm:spPr/>
    </dgm:pt>
    <dgm:pt modelId="{9C2CD3AD-0967-4459-B7FB-A1CF9D766389}" type="pres">
      <dgm:prSet presAssocID="{9547B586-8084-4F44-901A-C3B9E87F5CD2}" presName="bgRect" presStyleLbl="bgShp" presStyleIdx="0" presStyleCnt="3"/>
      <dgm:spPr/>
    </dgm:pt>
    <dgm:pt modelId="{50C2D307-B395-4DE3-8F45-E8DAB8B9772B}" type="pres">
      <dgm:prSet presAssocID="{9547B586-8084-4F44-901A-C3B9E87F5C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421D5AEC-5AD9-4314-B0AB-5FB614A892B0}" type="pres">
      <dgm:prSet presAssocID="{9547B586-8084-4F44-901A-C3B9E87F5CD2}" presName="spaceRect" presStyleCnt="0"/>
      <dgm:spPr/>
    </dgm:pt>
    <dgm:pt modelId="{4C580BFC-B405-4D5F-B3DE-D12487F3AF5C}" type="pres">
      <dgm:prSet presAssocID="{9547B586-8084-4F44-901A-C3B9E87F5CD2}" presName="parTx" presStyleLbl="revTx" presStyleIdx="0" presStyleCnt="3">
        <dgm:presLayoutVars>
          <dgm:chMax val="0"/>
          <dgm:chPref val="0"/>
        </dgm:presLayoutVars>
      </dgm:prSet>
      <dgm:spPr/>
    </dgm:pt>
    <dgm:pt modelId="{19E5F19C-7BFB-492E-B1AF-A6D2A3A08A7C}" type="pres">
      <dgm:prSet presAssocID="{FFC1C94E-227C-425C-ABE0-A50E55C3D620}" presName="sibTrans" presStyleCnt="0"/>
      <dgm:spPr/>
    </dgm:pt>
    <dgm:pt modelId="{6DCB9D31-4141-4CEB-AFF3-DF3CE9CE993C}" type="pres">
      <dgm:prSet presAssocID="{D73F95D7-E565-47E4-A2B7-5207651D260E}" presName="compNode" presStyleCnt="0"/>
      <dgm:spPr/>
    </dgm:pt>
    <dgm:pt modelId="{89BCE90B-E644-4953-8612-0ED486EAC8B7}" type="pres">
      <dgm:prSet presAssocID="{D73F95D7-E565-47E4-A2B7-5207651D260E}" presName="bgRect" presStyleLbl="bgShp" presStyleIdx="1" presStyleCnt="3"/>
      <dgm:spPr/>
    </dgm:pt>
    <dgm:pt modelId="{EF23122B-D088-44E2-A28B-524C98ED1EBD}" type="pres">
      <dgm:prSet presAssocID="{D73F95D7-E565-47E4-A2B7-5207651D26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07D9E12B-7D1C-4E99-BFF7-FD8C1152716E}" type="pres">
      <dgm:prSet presAssocID="{D73F95D7-E565-47E4-A2B7-5207651D260E}" presName="spaceRect" presStyleCnt="0"/>
      <dgm:spPr/>
    </dgm:pt>
    <dgm:pt modelId="{B56062CE-8A1F-4442-865E-4F188BF3E5C7}" type="pres">
      <dgm:prSet presAssocID="{D73F95D7-E565-47E4-A2B7-5207651D260E}" presName="parTx" presStyleLbl="revTx" presStyleIdx="1" presStyleCnt="3">
        <dgm:presLayoutVars>
          <dgm:chMax val="0"/>
          <dgm:chPref val="0"/>
        </dgm:presLayoutVars>
      </dgm:prSet>
      <dgm:spPr/>
    </dgm:pt>
    <dgm:pt modelId="{601E623D-602A-4E6A-904D-A76AEDEED8FB}" type="pres">
      <dgm:prSet presAssocID="{EF715998-0FB4-4BFC-AE7A-7AA64A91E65E}" presName="sibTrans" presStyleCnt="0"/>
      <dgm:spPr/>
    </dgm:pt>
    <dgm:pt modelId="{44A6EC80-C7AB-4E31-8896-407380B968BF}" type="pres">
      <dgm:prSet presAssocID="{94BCA734-A18E-4214-A0AC-0AF8F0DC5A9E}" presName="compNode" presStyleCnt="0"/>
      <dgm:spPr/>
    </dgm:pt>
    <dgm:pt modelId="{A0351CE6-66B5-4D30-9DC3-6477102CE3C1}" type="pres">
      <dgm:prSet presAssocID="{94BCA734-A18E-4214-A0AC-0AF8F0DC5A9E}" presName="bgRect" presStyleLbl="bgShp" presStyleIdx="2" presStyleCnt="3"/>
      <dgm:spPr/>
    </dgm:pt>
    <dgm:pt modelId="{1247E032-B148-4125-A873-BE0539D3CC84}" type="pres">
      <dgm:prSet presAssocID="{94BCA734-A18E-4214-A0AC-0AF8F0DC5A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03B670B2-3C18-410E-ADA2-02C5DEF1CE4E}" type="pres">
      <dgm:prSet presAssocID="{94BCA734-A18E-4214-A0AC-0AF8F0DC5A9E}" presName="spaceRect" presStyleCnt="0"/>
      <dgm:spPr/>
    </dgm:pt>
    <dgm:pt modelId="{0685F242-EFD9-424F-8544-E87D142B7EE2}" type="pres">
      <dgm:prSet presAssocID="{94BCA734-A18E-4214-A0AC-0AF8F0DC5A9E}" presName="parTx" presStyleLbl="revTx" presStyleIdx="2" presStyleCnt="3">
        <dgm:presLayoutVars>
          <dgm:chMax val="0"/>
          <dgm:chPref val="0"/>
        </dgm:presLayoutVars>
      </dgm:prSet>
      <dgm:spPr/>
    </dgm:pt>
  </dgm:ptLst>
  <dgm:cxnLst>
    <dgm:cxn modelId="{40731C09-1675-46CF-839A-3CDC17B68E61}" type="presOf" srcId="{D73F95D7-E565-47E4-A2B7-5207651D260E}" destId="{B56062CE-8A1F-4442-865E-4F188BF3E5C7}" srcOrd="0" destOrd="0" presId="urn:microsoft.com/office/officeart/2018/2/layout/IconVerticalSolidList"/>
    <dgm:cxn modelId="{576BD451-03D4-41DA-BE0B-D7BBBB69E8D5}" srcId="{015D17C1-3E37-4156-881B-E0F048FDF5CB}" destId="{9547B586-8084-4F44-901A-C3B9E87F5CD2}" srcOrd="0" destOrd="0" parTransId="{C414E1D5-4DA1-4CA9-8831-CF4A51F5CA1F}" sibTransId="{FFC1C94E-227C-425C-ABE0-A50E55C3D620}"/>
    <dgm:cxn modelId="{27613596-C1CC-4F90-9D86-975A08AF87D6}" type="presOf" srcId="{015D17C1-3E37-4156-881B-E0F048FDF5CB}" destId="{C1EF4042-664D-4C04-84CD-1422BF0274CF}" srcOrd="0" destOrd="0" presId="urn:microsoft.com/office/officeart/2018/2/layout/IconVerticalSolidList"/>
    <dgm:cxn modelId="{9C1F70BF-265E-4ECF-85EF-640B16EB7619}" srcId="{015D17C1-3E37-4156-881B-E0F048FDF5CB}" destId="{D73F95D7-E565-47E4-A2B7-5207651D260E}" srcOrd="1" destOrd="0" parTransId="{F8054BBF-237F-42BB-AC74-FA3E823CF898}" sibTransId="{EF715998-0FB4-4BFC-AE7A-7AA64A91E65E}"/>
    <dgm:cxn modelId="{B1107EC8-A7A7-42BE-B0CC-565AD7A38E4B}" type="presOf" srcId="{94BCA734-A18E-4214-A0AC-0AF8F0DC5A9E}" destId="{0685F242-EFD9-424F-8544-E87D142B7EE2}" srcOrd="0" destOrd="0" presId="urn:microsoft.com/office/officeart/2018/2/layout/IconVerticalSolidList"/>
    <dgm:cxn modelId="{8E52B2DE-3069-436F-A893-28B7F30BB9C6}" type="presOf" srcId="{9547B586-8084-4F44-901A-C3B9E87F5CD2}" destId="{4C580BFC-B405-4D5F-B3DE-D12487F3AF5C}" srcOrd="0" destOrd="0" presId="urn:microsoft.com/office/officeart/2018/2/layout/IconVerticalSolidList"/>
    <dgm:cxn modelId="{F6C08EF6-954B-4430-8EC0-C94CAE8D7F81}" srcId="{015D17C1-3E37-4156-881B-E0F048FDF5CB}" destId="{94BCA734-A18E-4214-A0AC-0AF8F0DC5A9E}" srcOrd="2" destOrd="0" parTransId="{184C02CA-8161-4175-BB26-D1A679C582AA}" sibTransId="{3F753F67-F72D-4B31-BB29-A5E0A22AD803}"/>
    <dgm:cxn modelId="{8235614D-2AD6-49F9-9097-064B29E08315}" type="presParOf" srcId="{C1EF4042-664D-4C04-84CD-1422BF0274CF}" destId="{DEFA9023-6155-4CF2-B7F3-A3A961DFA5A0}" srcOrd="0" destOrd="0" presId="urn:microsoft.com/office/officeart/2018/2/layout/IconVerticalSolidList"/>
    <dgm:cxn modelId="{DCA604CC-261B-4E11-8B5C-5723134F832D}" type="presParOf" srcId="{DEFA9023-6155-4CF2-B7F3-A3A961DFA5A0}" destId="{9C2CD3AD-0967-4459-B7FB-A1CF9D766389}" srcOrd="0" destOrd="0" presId="urn:microsoft.com/office/officeart/2018/2/layout/IconVerticalSolidList"/>
    <dgm:cxn modelId="{3D00AD29-85CF-4C1B-95E5-F726EA37E95E}" type="presParOf" srcId="{DEFA9023-6155-4CF2-B7F3-A3A961DFA5A0}" destId="{50C2D307-B395-4DE3-8F45-E8DAB8B9772B}" srcOrd="1" destOrd="0" presId="urn:microsoft.com/office/officeart/2018/2/layout/IconVerticalSolidList"/>
    <dgm:cxn modelId="{DAF7CF4E-B4FA-463D-9702-269AFBB4BA99}" type="presParOf" srcId="{DEFA9023-6155-4CF2-B7F3-A3A961DFA5A0}" destId="{421D5AEC-5AD9-4314-B0AB-5FB614A892B0}" srcOrd="2" destOrd="0" presId="urn:microsoft.com/office/officeart/2018/2/layout/IconVerticalSolidList"/>
    <dgm:cxn modelId="{89053333-86CE-4ED8-8EE1-DAB28092B268}" type="presParOf" srcId="{DEFA9023-6155-4CF2-B7F3-A3A961DFA5A0}" destId="{4C580BFC-B405-4D5F-B3DE-D12487F3AF5C}" srcOrd="3" destOrd="0" presId="urn:microsoft.com/office/officeart/2018/2/layout/IconVerticalSolidList"/>
    <dgm:cxn modelId="{25B7E679-ADFB-4B51-AA2C-B06D28943753}" type="presParOf" srcId="{C1EF4042-664D-4C04-84CD-1422BF0274CF}" destId="{19E5F19C-7BFB-492E-B1AF-A6D2A3A08A7C}" srcOrd="1" destOrd="0" presId="urn:microsoft.com/office/officeart/2018/2/layout/IconVerticalSolidList"/>
    <dgm:cxn modelId="{FC8172E7-D401-41BA-A64B-ACAFEC7E81A8}" type="presParOf" srcId="{C1EF4042-664D-4C04-84CD-1422BF0274CF}" destId="{6DCB9D31-4141-4CEB-AFF3-DF3CE9CE993C}" srcOrd="2" destOrd="0" presId="urn:microsoft.com/office/officeart/2018/2/layout/IconVerticalSolidList"/>
    <dgm:cxn modelId="{ADB0CE9F-0699-43A7-AA88-FA79CE0AA168}" type="presParOf" srcId="{6DCB9D31-4141-4CEB-AFF3-DF3CE9CE993C}" destId="{89BCE90B-E644-4953-8612-0ED486EAC8B7}" srcOrd="0" destOrd="0" presId="urn:microsoft.com/office/officeart/2018/2/layout/IconVerticalSolidList"/>
    <dgm:cxn modelId="{6B08BE42-9F76-418D-9E72-314037663329}" type="presParOf" srcId="{6DCB9D31-4141-4CEB-AFF3-DF3CE9CE993C}" destId="{EF23122B-D088-44E2-A28B-524C98ED1EBD}" srcOrd="1" destOrd="0" presId="urn:microsoft.com/office/officeart/2018/2/layout/IconVerticalSolidList"/>
    <dgm:cxn modelId="{26FECBCF-B4DB-4533-A2CF-E6B7A9AE79AA}" type="presParOf" srcId="{6DCB9D31-4141-4CEB-AFF3-DF3CE9CE993C}" destId="{07D9E12B-7D1C-4E99-BFF7-FD8C1152716E}" srcOrd="2" destOrd="0" presId="urn:microsoft.com/office/officeart/2018/2/layout/IconVerticalSolidList"/>
    <dgm:cxn modelId="{764FFC9F-6805-4FF2-A455-E9B557F4F0CB}" type="presParOf" srcId="{6DCB9D31-4141-4CEB-AFF3-DF3CE9CE993C}" destId="{B56062CE-8A1F-4442-865E-4F188BF3E5C7}" srcOrd="3" destOrd="0" presId="urn:microsoft.com/office/officeart/2018/2/layout/IconVerticalSolidList"/>
    <dgm:cxn modelId="{90E1F854-1C82-48C7-B2CF-DB0C151BD0CB}" type="presParOf" srcId="{C1EF4042-664D-4C04-84CD-1422BF0274CF}" destId="{601E623D-602A-4E6A-904D-A76AEDEED8FB}" srcOrd="3" destOrd="0" presId="urn:microsoft.com/office/officeart/2018/2/layout/IconVerticalSolidList"/>
    <dgm:cxn modelId="{D9C7DA7F-0550-41F4-A412-9BB55FA72919}" type="presParOf" srcId="{C1EF4042-664D-4C04-84CD-1422BF0274CF}" destId="{44A6EC80-C7AB-4E31-8896-407380B968BF}" srcOrd="4" destOrd="0" presId="urn:microsoft.com/office/officeart/2018/2/layout/IconVerticalSolidList"/>
    <dgm:cxn modelId="{946927CF-A7E6-4DA2-AA6F-1815B6BB48F8}" type="presParOf" srcId="{44A6EC80-C7AB-4E31-8896-407380B968BF}" destId="{A0351CE6-66B5-4D30-9DC3-6477102CE3C1}" srcOrd="0" destOrd="0" presId="urn:microsoft.com/office/officeart/2018/2/layout/IconVerticalSolidList"/>
    <dgm:cxn modelId="{9C8CA9BC-5FE4-41A3-9ADA-15B38A7D12F3}" type="presParOf" srcId="{44A6EC80-C7AB-4E31-8896-407380B968BF}" destId="{1247E032-B148-4125-A873-BE0539D3CC84}" srcOrd="1" destOrd="0" presId="urn:microsoft.com/office/officeart/2018/2/layout/IconVerticalSolidList"/>
    <dgm:cxn modelId="{5A3E1BCF-A5A0-4ED0-B3D6-715BE236B781}" type="presParOf" srcId="{44A6EC80-C7AB-4E31-8896-407380B968BF}" destId="{03B670B2-3C18-410E-ADA2-02C5DEF1CE4E}" srcOrd="2" destOrd="0" presId="urn:microsoft.com/office/officeart/2018/2/layout/IconVerticalSolidList"/>
    <dgm:cxn modelId="{C117F277-479D-4288-ABB5-58AF9398069B}" type="presParOf" srcId="{44A6EC80-C7AB-4E31-8896-407380B968BF}" destId="{0685F242-EFD9-424F-8544-E87D142B7EE2}" srcOrd="3" destOrd="0" presId="urn:microsoft.com/office/officeart/2018/2/layout/IconVerticalSolid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4B4D1-240F-489A-8C63-34E9664579BB}">
      <dsp:nvSpPr>
        <dsp:cNvPr id="0" name=""/>
        <dsp:cNvSpPr/>
      </dsp:nvSpPr>
      <dsp:spPr>
        <a:xfrm>
          <a:off x="225102" y="2172"/>
          <a:ext cx="2860678" cy="171640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Kort inledning – vårt SAM arbete</a:t>
          </a:r>
        </a:p>
      </dsp:txBody>
      <dsp:txXfrm>
        <a:off x="225102" y="2172"/>
        <a:ext cx="2860678" cy="1716406"/>
      </dsp:txXfrm>
    </dsp:sp>
    <dsp:sp modelId="{0EC1AA97-B876-4546-A433-FD02D8F584DA}">
      <dsp:nvSpPr>
        <dsp:cNvPr id="0" name=""/>
        <dsp:cNvSpPr/>
      </dsp:nvSpPr>
      <dsp:spPr>
        <a:xfrm>
          <a:off x="3371848" y="2172"/>
          <a:ext cx="2860678" cy="171640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Riskanalyser per affärsområde</a:t>
          </a:r>
        </a:p>
      </dsp:txBody>
      <dsp:txXfrm>
        <a:off x="3371848" y="2172"/>
        <a:ext cx="2860678" cy="1716406"/>
      </dsp:txXfrm>
    </dsp:sp>
    <dsp:sp modelId="{5E96EDA2-002B-4633-90C0-B7D69F743A7D}">
      <dsp:nvSpPr>
        <dsp:cNvPr id="0" name=""/>
        <dsp:cNvSpPr/>
      </dsp:nvSpPr>
      <dsp:spPr>
        <a:xfrm>
          <a:off x="6518594" y="2172"/>
          <a:ext cx="2860678" cy="171640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Skyddsronden – ”varvet runt”</a:t>
          </a:r>
        </a:p>
      </dsp:txBody>
      <dsp:txXfrm>
        <a:off x="6518594" y="2172"/>
        <a:ext cx="2860678" cy="1716406"/>
      </dsp:txXfrm>
    </dsp:sp>
    <dsp:sp modelId="{87F74AD5-D21C-4847-BD51-4AA2C01F96DD}">
      <dsp:nvSpPr>
        <dsp:cNvPr id="0" name=""/>
        <dsp:cNvSpPr/>
      </dsp:nvSpPr>
      <dsp:spPr>
        <a:xfrm>
          <a:off x="225102" y="2004647"/>
          <a:ext cx="2860678" cy="171640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Sammanfattning – handlingsplanen</a:t>
          </a:r>
        </a:p>
      </dsp:txBody>
      <dsp:txXfrm>
        <a:off x="225102" y="2004647"/>
        <a:ext cx="2860678" cy="1716406"/>
      </dsp:txXfrm>
    </dsp:sp>
    <dsp:sp modelId="{F91030A9-6AAD-4DA4-B38A-AE891C823E7D}">
      <dsp:nvSpPr>
        <dsp:cNvPr id="0" name=""/>
        <dsp:cNvSpPr/>
      </dsp:nvSpPr>
      <dsp:spPr>
        <a:xfrm>
          <a:off x="3371848" y="2004647"/>
          <a:ext cx="2860678" cy="171640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Övrigt att ha kontroll på</a:t>
          </a:r>
          <a:endParaRPr lang="en-US" sz="1600" i="1" kern="1200"/>
        </a:p>
      </dsp:txBody>
      <dsp:txXfrm>
        <a:off x="3371848" y="2004647"/>
        <a:ext cx="2860678" cy="1716406"/>
      </dsp:txXfrm>
    </dsp:sp>
    <dsp:sp modelId="{574ED81E-584D-4E70-A010-21D289B60C01}">
      <dsp:nvSpPr>
        <dsp:cNvPr id="0" name=""/>
        <dsp:cNvSpPr/>
      </dsp:nvSpPr>
      <dsp:spPr>
        <a:xfrm>
          <a:off x="6518594" y="2004647"/>
          <a:ext cx="2860678" cy="171640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Utbildning/information – maskiner (fokus bageri/producerande färskvaror) - kvittenstagning</a:t>
          </a:r>
        </a:p>
      </dsp:txBody>
      <dsp:txXfrm>
        <a:off x="6518594" y="2004647"/>
        <a:ext cx="2860678" cy="1716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EB181-E30B-46AB-9BEF-BDB6A03B56EC}">
      <dsp:nvSpPr>
        <dsp:cNvPr id="0" name=""/>
        <dsp:cNvSpPr/>
      </dsp:nvSpPr>
      <dsp:spPr>
        <a:xfrm>
          <a:off x="217374" y="157"/>
          <a:ext cx="2533268" cy="1519961"/>
        </a:xfrm>
        <a:prstGeom prst="rect">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Att</a:t>
          </a:r>
          <a:r>
            <a:rPr lang="en-US" sz="1200" kern="1200" dirty="0"/>
            <a:t> </a:t>
          </a:r>
          <a:r>
            <a:rPr lang="en-US" sz="1200" kern="1200" dirty="0" err="1"/>
            <a:t>arbeta</a:t>
          </a:r>
          <a:r>
            <a:rPr lang="en-US" sz="1200" kern="1200" dirty="0"/>
            <a:t> </a:t>
          </a:r>
          <a:r>
            <a:rPr lang="en-US" sz="1200" kern="1200" dirty="0" err="1"/>
            <a:t>systematiskt</a:t>
          </a:r>
          <a:r>
            <a:rPr lang="en-US" sz="1200" kern="1200" dirty="0"/>
            <a:t> med </a:t>
          </a:r>
          <a:r>
            <a:rPr lang="en-US" sz="1200" kern="1200" dirty="0" err="1"/>
            <a:t>arbetsmiljöfrågor</a:t>
          </a:r>
          <a:r>
            <a:rPr lang="en-US" sz="1200" kern="1200" dirty="0"/>
            <a:t> </a:t>
          </a:r>
          <a:r>
            <a:rPr lang="en-US" sz="1200" kern="1200" dirty="0" err="1"/>
            <a:t>innebär</a:t>
          </a:r>
          <a:r>
            <a:rPr lang="en-US" sz="1200" kern="1200" dirty="0"/>
            <a:t> </a:t>
          </a:r>
          <a:r>
            <a:rPr lang="en-US" sz="1200" kern="1200" dirty="0" err="1"/>
            <a:t>att</a:t>
          </a:r>
          <a:r>
            <a:rPr lang="en-US" sz="1200" kern="1200" dirty="0"/>
            <a:t> ha </a:t>
          </a:r>
          <a:r>
            <a:rPr lang="en-US" sz="1200" kern="1200" dirty="0" err="1"/>
            <a:t>väl</a:t>
          </a:r>
          <a:r>
            <a:rPr lang="en-US" sz="1200" kern="1200" dirty="0"/>
            <a:t> </a:t>
          </a:r>
          <a:r>
            <a:rPr lang="en-US" sz="1200" kern="1200" dirty="0" err="1"/>
            <a:t>inarbetade</a:t>
          </a:r>
          <a:r>
            <a:rPr lang="en-US" sz="1200" kern="1200" dirty="0"/>
            <a:t> system och </a:t>
          </a:r>
          <a:r>
            <a:rPr lang="en-US" sz="1200" kern="1200" dirty="0" err="1"/>
            <a:t>rutiner</a:t>
          </a:r>
          <a:r>
            <a:rPr lang="en-US" sz="1200" kern="1200" dirty="0"/>
            <a:t> för </a:t>
          </a:r>
          <a:r>
            <a:rPr lang="en-US" sz="1200" kern="1200" dirty="0" err="1"/>
            <a:t>att</a:t>
          </a:r>
          <a:r>
            <a:rPr lang="en-US" sz="1200" kern="1200" dirty="0"/>
            <a:t> </a:t>
          </a:r>
          <a:r>
            <a:rPr lang="en-US" sz="1200" kern="1200" dirty="0" err="1"/>
            <a:t>förebygga</a:t>
          </a:r>
          <a:r>
            <a:rPr lang="en-US" sz="1200" kern="1200" dirty="0"/>
            <a:t> </a:t>
          </a:r>
          <a:r>
            <a:rPr lang="en-US" sz="1200" kern="1200" dirty="0" err="1"/>
            <a:t>ohälsa</a:t>
          </a:r>
          <a:r>
            <a:rPr lang="en-US" sz="1200" kern="1200" dirty="0"/>
            <a:t>/</a:t>
          </a:r>
          <a:r>
            <a:rPr lang="en-US" sz="1200" kern="1200" dirty="0" err="1"/>
            <a:t>olyckor</a:t>
          </a:r>
          <a:r>
            <a:rPr lang="en-US" sz="1200" kern="1200" dirty="0"/>
            <a:t> </a:t>
          </a:r>
          <a:r>
            <a:rPr lang="en-US" sz="1200" kern="1200" dirty="0" err="1"/>
            <a:t>samt</a:t>
          </a:r>
          <a:r>
            <a:rPr lang="en-US" sz="1200" kern="1200" dirty="0"/>
            <a:t> </a:t>
          </a:r>
          <a:r>
            <a:rPr lang="en-US" sz="1200" kern="1200" dirty="0" err="1"/>
            <a:t>att</a:t>
          </a:r>
          <a:r>
            <a:rPr lang="en-US" sz="1200" kern="1200" dirty="0"/>
            <a:t> ha </a:t>
          </a:r>
          <a:r>
            <a:rPr lang="en-US" sz="1200" kern="1200" dirty="0" err="1"/>
            <a:t>klara</a:t>
          </a:r>
          <a:r>
            <a:rPr lang="en-US" sz="1200" kern="1200" dirty="0"/>
            <a:t>/</a:t>
          </a:r>
          <a:r>
            <a:rPr lang="en-US" sz="1200" kern="1200" dirty="0" err="1"/>
            <a:t>tydliga</a:t>
          </a:r>
          <a:r>
            <a:rPr lang="en-US" sz="1200" kern="1200" dirty="0"/>
            <a:t> system och </a:t>
          </a:r>
          <a:r>
            <a:rPr lang="en-US" sz="1200" kern="1200" dirty="0" err="1"/>
            <a:t>rutiner</a:t>
          </a:r>
          <a:r>
            <a:rPr lang="en-US" sz="1200" kern="1200" dirty="0"/>
            <a:t> för </a:t>
          </a:r>
          <a:r>
            <a:rPr lang="en-US" sz="1200" kern="1200" dirty="0" err="1"/>
            <a:t>åtgärder</a:t>
          </a:r>
          <a:r>
            <a:rPr lang="en-US" sz="1200" kern="1200" dirty="0"/>
            <a:t> </a:t>
          </a:r>
          <a:r>
            <a:rPr lang="en-US" sz="1200" kern="1200" dirty="0" err="1"/>
            <a:t>ifall</a:t>
          </a:r>
          <a:r>
            <a:rPr lang="en-US" sz="1200" kern="1200" dirty="0"/>
            <a:t> </a:t>
          </a:r>
          <a:r>
            <a:rPr lang="en-US" sz="1200" kern="1200" dirty="0" err="1"/>
            <a:t>ohälsa</a:t>
          </a:r>
          <a:r>
            <a:rPr lang="en-US" sz="1200" kern="1200" dirty="0"/>
            <a:t>/</a:t>
          </a:r>
          <a:r>
            <a:rPr lang="en-US" sz="1200" kern="1200" dirty="0" err="1"/>
            <a:t>olyckor</a:t>
          </a:r>
          <a:r>
            <a:rPr lang="en-US" sz="1200" kern="1200" dirty="0"/>
            <a:t> </a:t>
          </a:r>
          <a:r>
            <a:rPr lang="en-US" sz="1200" kern="1200" dirty="0" err="1"/>
            <a:t>skulle</a:t>
          </a:r>
          <a:r>
            <a:rPr lang="en-US" sz="1200" kern="1200" dirty="0"/>
            <a:t> </a:t>
          </a:r>
          <a:r>
            <a:rPr lang="en-US" sz="1200" kern="1200" dirty="0" err="1"/>
            <a:t>uppstå</a:t>
          </a:r>
          <a:r>
            <a:rPr lang="en-US" sz="1200" kern="1200" dirty="0"/>
            <a:t>.</a:t>
          </a:r>
        </a:p>
      </dsp:txBody>
      <dsp:txXfrm>
        <a:off x="217374" y="157"/>
        <a:ext cx="2533268" cy="1519961"/>
      </dsp:txXfrm>
    </dsp:sp>
    <dsp:sp modelId="{04837DD9-B5C2-49F6-9850-E8BCB6D6E9B1}">
      <dsp:nvSpPr>
        <dsp:cNvPr id="0" name=""/>
        <dsp:cNvSpPr/>
      </dsp:nvSpPr>
      <dsp:spPr>
        <a:xfrm>
          <a:off x="3003969" y="157"/>
          <a:ext cx="2533268" cy="1519961"/>
        </a:xfrm>
        <a:prstGeom prst="rect">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Våra klara/tydliga system och rutiner inom arbetsmiljöarbete kan bl.a. summeras i följande huvudrubriker:</a:t>
          </a:r>
          <a:br>
            <a:rPr lang="en-US" sz="1200" kern="1200"/>
          </a:br>
          <a:endParaRPr lang="en-US" sz="1200" kern="1200"/>
        </a:p>
      </dsp:txBody>
      <dsp:txXfrm>
        <a:off x="3003969" y="157"/>
        <a:ext cx="2533268" cy="1519961"/>
      </dsp:txXfrm>
    </dsp:sp>
    <dsp:sp modelId="{32A7B506-A2B4-4385-A136-C2493AA544AA}">
      <dsp:nvSpPr>
        <dsp:cNvPr id="0" name=""/>
        <dsp:cNvSpPr/>
      </dsp:nvSpPr>
      <dsp:spPr>
        <a:xfrm>
          <a:off x="5790564" y="157"/>
          <a:ext cx="2533268" cy="1519961"/>
        </a:xfrm>
        <a:prstGeom prst="rect">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Tydliga</a:t>
          </a:r>
          <a:r>
            <a:rPr lang="en-US" sz="1200" kern="1200" dirty="0"/>
            <a:t> </a:t>
          </a:r>
          <a:r>
            <a:rPr lang="en-US" sz="1200" kern="1200" dirty="0" err="1"/>
            <a:t>mål</a:t>
          </a:r>
          <a:r>
            <a:rPr lang="en-US" sz="1200" kern="1200" dirty="0"/>
            <a:t> </a:t>
          </a:r>
          <a:r>
            <a:rPr lang="en-US" sz="1200" kern="1200" dirty="0" err="1"/>
            <a:t>och</a:t>
          </a:r>
          <a:r>
            <a:rPr lang="en-US" sz="1200" kern="1200" dirty="0"/>
            <a:t> </a:t>
          </a:r>
          <a:r>
            <a:rPr lang="en-US" sz="1200" kern="1200" dirty="0" err="1"/>
            <a:t>prioriteringar</a:t>
          </a:r>
          <a:r>
            <a:rPr lang="en-US" sz="1200" kern="1200" dirty="0"/>
            <a:t> </a:t>
          </a:r>
          <a:r>
            <a:rPr lang="en-US" sz="1200" kern="1200" dirty="0" err="1"/>
            <a:t>inom</a:t>
          </a:r>
          <a:r>
            <a:rPr lang="en-US" sz="1200" kern="1200" dirty="0"/>
            <a:t> </a:t>
          </a:r>
          <a:r>
            <a:rPr lang="en-US" sz="1200" kern="1200" dirty="0" err="1"/>
            <a:t>vår</a:t>
          </a:r>
          <a:r>
            <a:rPr lang="en-US" sz="1200" kern="1200" dirty="0"/>
            <a:t> </a:t>
          </a:r>
          <a:r>
            <a:rPr lang="en-US" sz="1200" kern="1200" dirty="0" err="1"/>
            <a:t>verksamhet</a:t>
          </a:r>
          <a:endParaRPr lang="en-US" sz="1200" kern="1200" dirty="0"/>
        </a:p>
      </dsp:txBody>
      <dsp:txXfrm>
        <a:off x="5790564" y="157"/>
        <a:ext cx="2533268" cy="1519961"/>
      </dsp:txXfrm>
    </dsp:sp>
    <dsp:sp modelId="{F7C69A37-5392-4F26-9878-F9E961D6F835}">
      <dsp:nvSpPr>
        <dsp:cNvPr id="0" name=""/>
        <dsp:cNvSpPr/>
      </dsp:nvSpPr>
      <dsp:spPr>
        <a:xfrm>
          <a:off x="8577160" y="157"/>
          <a:ext cx="2533268" cy="1519961"/>
        </a:xfrm>
        <a:prstGeom prst="rect">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Tydliga rutinbeskrivningar hur arbetsmoment ska genomföras</a:t>
          </a:r>
        </a:p>
      </dsp:txBody>
      <dsp:txXfrm>
        <a:off x="8577160" y="157"/>
        <a:ext cx="2533268" cy="1519961"/>
      </dsp:txXfrm>
    </dsp:sp>
    <dsp:sp modelId="{BAA827F3-1157-4192-A1DC-EE71FDEDD70E}">
      <dsp:nvSpPr>
        <dsp:cNvPr id="0" name=""/>
        <dsp:cNvSpPr/>
      </dsp:nvSpPr>
      <dsp:spPr>
        <a:xfrm>
          <a:off x="217374" y="1773445"/>
          <a:ext cx="2533268" cy="1519961"/>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Kontinuerlig och tydlig kommunikation och information</a:t>
          </a:r>
        </a:p>
      </dsp:txBody>
      <dsp:txXfrm>
        <a:off x="217374" y="1773445"/>
        <a:ext cx="2533268" cy="1519961"/>
      </dsp:txXfrm>
    </dsp:sp>
    <dsp:sp modelId="{BFFF37D1-7A68-49EC-9721-2395BFA4D263}">
      <dsp:nvSpPr>
        <dsp:cNvPr id="0" name=""/>
        <dsp:cNvSpPr/>
      </dsp:nvSpPr>
      <dsp:spPr>
        <a:xfrm>
          <a:off x="3003969" y="1773445"/>
          <a:ext cx="2533268" cy="1519961"/>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Tydlig och systematiskt introduktionsarbete</a:t>
          </a:r>
        </a:p>
      </dsp:txBody>
      <dsp:txXfrm>
        <a:off x="3003969" y="1773445"/>
        <a:ext cx="2533268" cy="1519961"/>
      </dsp:txXfrm>
    </dsp:sp>
    <dsp:sp modelId="{A0C46DBC-23EB-41F0-B78B-6A51C0C2A56A}">
      <dsp:nvSpPr>
        <dsp:cNvPr id="0" name=""/>
        <dsp:cNvSpPr/>
      </dsp:nvSpPr>
      <dsp:spPr>
        <a:xfrm>
          <a:off x="5790564" y="1773445"/>
          <a:ext cx="2533268" cy="1519961"/>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Systematisk</a:t>
          </a:r>
          <a:r>
            <a:rPr lang="en-US" sz="1200" kern="1200" dirty="0"/>
            <a:t> dialog </a:t>
          </a:r>
          <a:r>
            <a:rPr lang="en-US" sz="1200" kern="1200" dirty="0" err="1"/>
            <a:t>mellan</a:t>
          </a:r>
          <a:r>
            <a:rPr lang="en-US" sz="1200" kern="1200" dirty="0"/>
            <a:t> chef </a:t>
          </a:r>
          <a:r>
            <a:rPr lang="en-US" sz="1200" kern="1200" dirty="0" err="1"/>
            <a:t>och</a:t>
          </a:r>
          <a:r>
            <a:rPr lang="en-US" sz="1200" kern="1200" dirty="0"/>
            <a:t> </a:t>
          </a:r>
          <a:r>
            <a:rPr lang="en-US" sz="1200" kern="1200" dirty="0" err="1"/>
            <a:t>medarbetare</a:t>
          </a:r>
          <a:r>
            <a:rPr lang="en-US" sz="1200" kern="1200" dirty="0"/>
            <a:t> (via </a:t>
          </a:r>
          <a:r>
            <a:rPr lang="en-US" sz="1200" kern="1200" dirty="0" err="1"/>
            <a:t>bl.a</a:t>
          </a:r>
          <a:r>
            <a:rPr lang="en-US" sz="1200" kern="1200" dirty="0"/>
            <a:t>. </a:t>
          </a:r>
          <a:r>
            <a:rPr lang="en-US" sz="1200" kern="1200" dirty="0" err="1"/>
            <a:t>medarbetarsamtal</a:t>
          </a:r>
          <a:r>
            <a:rPr lang="en-US" sz="1200" kern="1200" dirty="0"/>
            <a:t>, </a:t>
          </a:r>
          <a:r>
            <a:rPr lang="en-US" sz="1200" kern="1200" dirty="0" err="1"/>
            <a:t>undersökningar</a:t>
          </a:r>
          <a:r>
            <a:rPr lang="en-US" sz="1200" kern="1200" dirty="0"/>
            <a:t> (NMI) </a:t>
          </a:r>
          <a:r>
            <a:rPr lang="en-US" sz="1200" kern="1200" dirty="0" err="1"/>
            <a:t>och</a:t>
          </a:r>
          <a:r>
            <a:rPr lang="en-US" sz="1200" kern="1200" dirty="0"/>
            <a:t> </a:t>
          </a:r>
          <a:r>
            <a:rPr lang="en-US" sz="1200" kern="1200" dirty="0" err="1"/>
            <a:t>möten</a:t>
          </a:r>
          <a:r>
            <a:rPr lang="en-US" sz="1200" kern="1200" dirty="0"/>
            <a:t> (</a:t>
          </a:r>
          <a:r>
            <a:rPr lang="en-US" sz="1200" kern="1200" dirty="0" err="1"/>
            <a:t>bl.a</a:t>
          </a:r>
          <a:r>
            <a:rPr lang="en-US" sz="1200" kern="1200" dirty="0"/>
            <a:t>. LBD)</a:t>
          </a:r>
        </a:p>
      </dsp:txBody>
      <dsp:txXfrm>
        <a:off x="5790564" y="1773445"/>
        <a:ext cx="2533268" cy="1519961"/>
      </dsp:txXfrm>
    </dsp:sp>
    <dsp:sp modelId="{A580CE13-BB0A-45C6-A4CD-C4173B2F3EB6}">
      <dsp:nvSpPr>
        <dsp:cNvPr id="0" name=""/>
        <dsp:cNvSpPr/>
      </dsp:nvSpPr>
      <dsp:spPr>
        <a:xfrm>
          <a:off x="8577160" y="1773445"/>
          <a:ext cx="2533268" cy="1519961"/>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Uppgiftsfördelning mellan medarbetare, chef och överliggande chef</a:t>
          </a:r>
        </a:p>
      </dsp:txBody>
      <dsp:txXfrm>
        <a:off x="8577160" y="1773445"/>
        <a:ext cx="2533268" cy="1519961"/>
      </dsp:txXfrm>
    </dsp:sp>
    <dsp:sp modelId="{F0A5FE22-33F1-42D6-AD19-FCF2B2827218}">
      <dsp:nvSpPr>
        <dsp:cNvPr id="0" name=""/>
        <dsp:cNvSpPr/>
      </dsp:nvSpPr>
      <dsp:spPr>
        <a:xfrm>
          <a:off x="217374" y="3546733"/>
          <a:ext cx="2533268" cy="1519961"/>
        </a:xfrm>
        <a:prstGeom prst="rect">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br>
            <a:rPr lang="en-US" sz="1200" kern="1200"/>
          </a:br>
          <a:br>
            <a:rPr lang="en-US" sz="1200" kern="1200"/>
          </a:br>
          <a:r>
            <a:rPr lang="en-US" sz="1200" kern="1200"/>
            <a:t>Skyddsronder + Handlingsplaner + Uppföljning</a:t>
          </a:r>
          <a:endParaRPr lang="en-US" sz="1200" kern="1200" dirty="0"/>
        </a:p>
        <a:p>
          <a:pPr marL="114300" lvl="1" indent="-114300" algn="ctr" defTabSz="533400">
            <a:lnSpc>
              <a:spcPct val="90000"/>
            </a:lnSpc>
            <a:spcBef>
              <a:spcPct val="0"/>
            </a:spcBef>
            <a:spcAft>
              <a:spcPct val="15000"/>
            </a:spcAft>
            <a:buChar char="•"/>
          </a:pPr>
          <a:r>
            <a:rPr lang="en-US" sz="1200" kern="1200"/>
            <a:t>Riskanalyser + R</a:t>
          </a:r>
          <a:r>
            <a:rPr lang="en-GB" sz="1200" kern="1200"/>
            <a:t>iskbedömningar + Handlingsplaner</a:t>
          </a:r>
          <a:endParaRPr lang="en-US" sz="1200" kern="1200"/>
        </a:p>
      </dsp:txBody>
      <dsp:txXfrm>
        <a:off x="217374" y="3546733"/>
        <a:ext cx="2533268" cy="1519961"/>
      </dsp:txXfrm>
    </dsp:sp>
    <dsp:sp modelId="{50171028-CA63-4D9C-8D6D-275AD39FE53B}">
      <dsp:nvSpPr>
        <dsp:cNvPr id="0" name=""/>
        <dsp:cNvSpPr/>
      </dsp:nvSpPr>
      <dsp:spPr>
        <a:xfrm>
          <a:off x="3003969" y="3546733"/>
          <a:ext cx="2533268" cy="1519961"/>
        </a:xfrm>
        <a:prstGeom prst="rect">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Tillbuds- och olycksrapportering samt eventuell arbetsskadeanmälan</a:t>
          </a:r>
        </a:p>
      </dsp:txBody>
      <dsp:txXfrm>
        <a:off x="3003969" y="3546733"/>
        <a:ext cx="2533268" cy="1519961"/>
      </dsp:txXfrm>
    </dsp:sp>
    <dsp:sp modelId="{A89D91D1-F2A6-4AE6-978F-6D64F2A43D98}">
      <dsp:nvSpPr>
        <dsp:cNvPr id="0" name=""/>
        <dsp:cNvSpPr/>
      </dsp:nvSpPr>
      <dsp:spPr>
        <a:xfrm>
          <a:off x="5790564" y="3546733"/>
          <a:ext cx="2533268" cy="1519961"/>
        </a:xfrm>
        <a:prstGeom prst="rect">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Medarbetarsamtal och uppföljningssamtal vid frånvaro</a:t>
          </a:r>
        </a:p>
      </dsp:txBody>
      <dsp:txXfrm>
        <a:off x="5790564" y="3546733"/>
        <a:ext cx="2533268" cy="1519961"/>
      </dsp:txXfrm>
    </dsp:sp>
    <dsp:sp modelId="{D9E7A578-6F9E-4A4A-9B81-F1675C0C7C6C}">
      <dsp:nvSpPr>
        <dsp:cNvPr id="0" name=""/>
        <dsp:cNvSpPr/>
      </dsp:nvSpPr>
      <dsp:spPr>
        <a:xfrm>
          <a:off x="8577160" y="3546733"/>
          <a:ext cx="2533268" cy="1519961"/>
        </a:xfrm>
        <a:prstGeom prst="rect">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Riktade rehabiliteringsinsatser efter inträffad ohälsa</a:t>
          </a:r>
        </a:p>
      </dsp:txBody>
      <dsp:txXfrm>
        <a:off x="8577160" y="3546733"/>
        <a:ext cx="2533268" cy="1519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CD3AD-0967-4459-B7FB-A1CF9D766389}">
      <dsp:nvSpPr>
        <dsp:cNvPr id="0" name=""/>
        <dsp:cNvSpPr/>
      </dsp:nvSpPr>
      <dsp:spPr>
        <a:xfrm>
          <a:off x="0" y="405"/>
          <a:ext cx="9604375" cy="949623"/>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2D307-B395-4DE3-8F45-E8DAB8B9772B}">
      <dsp:nvSpPr>
        <dsp:cNvPr id="0" name=""/>
        <dsp:cNvSpPr/>
      </dsp:nvSpPr>
      <dsp:spPr>
        <a:xfrm>
          <a:off x="287261" y="214071"/>
          <a:ext cx="522292" cy="522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580BFC-B405-4D5F-B3DE-D12487F3AF5C}">
      <dsp:nvSpPr>
        <dsp:cNvPr id="0" name=""/>
        <dsp:cNvSpPr/>
      </dsp:nvSpPr>
      <dsp:spPr>
        <a:xfrm>
          <a:off x="1096815" y="405"/>
          <a:ext cx="8507559" cy="94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02" tIns="100502" rIns="100502" bIns="100502" numCol="1" spcCol="1270" anchor="ctr" anchorCtr="0">
          <a:noAutofit/>
        </a:bodyPr>
        <a:lstStyle/>
        <a:p>
          <a:pPr marL="0" lvl="0" indent="0" algn="l" defTabSz="711200">
            <a:lnSpc>
              <a:spcPct val="90000"/>
            </a:lnSpc>
            <a:spcBef>
              <a:spcPct val="0"/>
            </a:spcBef>
            <a:spcAft>
              <a:spcPct val="35000"/>
            </a:spcAft>
            <a:buNone/>
          </a:pPr>
          <a:r>
            <a:rPr lang="en-US" sz="1600" kern="1200"/>
            <a:t>Arbetsgivaren, i praktiken den högsta ledningen, ansvarar för arbetsmiljön på företaget. Ledningen har sällan tillräcklig kontroll över hur arbetet utförs i de olika delarna av organisationen, och fördelar därför det praktiska arbetsmiljöarbetet till chefer som är närmare affärsverksamheten.</a:t>
          </a:r>
        </a:p>
      </dsp:txBody>
      <dsp:txXfrm>
        <a:off x="1096815" y="405"/>
        <a:ext cx="8507559" cy="949623"/>
      </dsp:txXfrm>
    </dsp:sp>
    <dsp:sp modelId="{89BCE90B-E644-4953-8612-0ED486EAC8B7}">
      <dsp:nvSpPr>
        <dsp:cNvPr id="0" name=""/>
        <dsp:cNvSpPr/>
      </dsp:nvSpPr>
      <dsp:spPr>
        <a:xfrm>
          <a:off x="0" y="1187435"/>
          <a:ext cx="9604375" cy="949623"/>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3122B-D088-44E2-A28B-524C98ED1EBD}">
      <dsp:nvSpPr>
        <dsp:cNvPr id="0" name=""/>
        <dsp:cNvSpPr/>
      </dsp:nvSpPr>
      <dsp:spPr>
        <a:xfrm>
          <a:off x="287261" y="1401100"/>
          <a:ext cx="522292" cy="522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6062CE-8A1F-4442-865E-4F188BF3E5C7}">
      <dsp:nvSpPr>
        <dsp:cNvPr id="0" name=""/>
        <dsp:cNvSpPr/>
      </dsp:nvSpPr>
      <dsp:spPr>
        <a:xfrm>
          <a:off x="1096815" y="1187435"/>
          <a:ext cx="8507559" cy="94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02" tIns="100502" rIns="100502" bIns="100502" numCol="1" spcCol="1270" anchor="ctr" anchorCtr="0">
          <a:noAutofit/>
        </a:bodyPr>
        <a:lstStyle/>
        <a:p>
          <a:pPr marL="0" lvl="0" indent="0" algn="l" defTabSz="711200">
            <a:lnSpc>
              <a:spcPct val="90000"/>
            </a:lnSpc>
            <a:spcBef>
              <a:spcPct val="0"/>
            </a:spcBef>
            <a:spcAft>
              <a:spcPct val="35000"/>
            </a:spcAft>
            <a:buNone/>
          </a:pPr>
          <a:r>
            <a:rPr lang="en-US" sz="1600" kern="1200"/>
            <a:t>Även om arbetsuppgifter som har med arbetsmiljöansvaret att göra fördelas (delegeras) till chefer i organisationen, ligger det yttersta ansvaret för arbetsmiljön fortfarande hos högsta ledningen.</a:t>
          </a:r>
        </a:p>
      </dsp:txBody>
      <dsp:txXfrm>
        <a:off x="1096815" y="1187435"/>
        <a:ext cx="8507559" cy="949623"/>
      </dsp:txXfrm>
    </dsp:sp>
    <dsp:sp modelId="{A0351CE6-66B5-4D30-9DC3-6477102CE3C1}">
      <dsp:nvSpPr>
        <dsp:cNvPr id="0" name=""/>
        <dsp:cNvSpPr/>
      </dsp:nvSpPr>
      <dsp:spPr>
        <a:xfrm>
          <a:off x="0" y="2374464"/>
          <a:ext cx="9604375" cy="949623"/>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7E032-B148-4125-A873-BE0539D3CC84}">
      <dsp:nvSpPr>
        <dsp:cNvPr id="0" name=""/>
        <dsp:cNvSpPr/>
      </dsp:nvSpPr>
      <dsp:spPr>
        <a:xfrm>
          <a:off x="287261" y="2588129"/>
          <a:ext cx="522292" cy="522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85F242-EFD9-424F-8544-E87D142B7EE2}">
      <dsp:nvSpPr>
        <dsp:cNvPr id="0" name=""/>
        <dsp:cNvSpPr/>
      </dsp:nvSpPr>
      <dsp:spPr>
        <a:xfrm>
          <a:off x="1096815" y="2374464"/>
          <a:ext cx="8507559" cy="94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02" tIns="100502" rIns="100502" bIns="100502" numCol="1" spcCol="1270" anchor="ctr" anchorCtr="0">
          <a:noAutofit/>
        </a:bodyPr>
        <a:lstStyle/>
        <a:p>
          <a:pPr marL="0" lvl="0" indent="0" algn="l" defTabSz="711200">
            <a:lnSpc>
              <a:spcPct val="90000"/>
            </a:lnSpc>
            <a:spcBef>
              <a:spcPct val="0"/>
            </a:spcBef>
            <a:spcAft>
              <a:spcPct val="35000"/>
            </a:spcAft>
            <a:buNone/>
          </a:pPr>
          <a:r>
            <a:rPr lang="en-US" sz="1600" kern="1200"/>
            <a:t>Arbetsgivaren ska se till att alla arbetstagare har en god arbetsmiljö och kan göra sitt jobb utan risk för olycksfall och ohälsa. De grundläggande reglerna om hur arbetsmiljöarbetet ska göras finns i föreskriften om systematiskt arbetsmiljöarbete, AFS 2001:1. </a:t>
          </a:r>
        </a:p>
      </dsp:txBody>
      <dsp:txXfrm>
        <a:off x="1096815" y="2374464"/>
        <a:ext cx="8507559" cy="9496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sv-SE"/>
              <a:t>Klicka här för att ändra mall för rubrikformat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45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278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775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456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A87A34-81AB-432B-8DAE-1953F412C126}"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271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671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447191" y="2824269"/>
            <a:ext cx="4645152" cy="26444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12362" y="2821491"/>
            <a:ext cx="4645152" cy="263737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012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033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307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sv-SE"/>
              <a:t>Klicka här för att ändra mall för rubrikformat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smtClean="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225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t>10/15/2025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721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10/15/2025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0009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http://gothrive.io/wp-content/uploads/2016/10/iStock_000043250640_Large.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Group 11">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13" name="Rectangle 12">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ubrik 1">
            <a:extLst>
              <a:ext uri="{FF2B5EF4-FFF2-40B4-BE49-F238E27FC236}">
                <a16:creationId xmlns:a16="http://schemas.microsoft.com/office/drawing/2014/main" id="{0E45BC3C-023A-4E74-ACB2-4FA250DA278B}"/>
              </a:ext>
            </a:extLst>
          </p:cNvPr>
          <p:cNvSpPr>
            <a:spLocks noGrp="1"/>
          </p:cNvSpPr>
          <p:nvPr>
            <p:ph type="ctrTitle"/>
          </p:nvPr>
        </p:nvSpPr>
        <p:spPr>
          <a:xfrm>
            <a:off x="2391408" y="1590734"/>
            <a:ext cx="7405874" cy="2520012"/>
          </a:xfrm>
          <a:solidFill>
            <a:schemeClr val="bg2"/>
          </a:solidFill>
        </p:spPr>
        <p:txBody>
          <a:bodyPr anchor="ctr">
            <a:normAutofit/>
          </a:bodyPr>
          <a:lstStyle/>
          <a:p>
            <a:pPr algn="ctr"/>
            <a:r>
              <a:rPr lang="sv-SE" sz="6000">
                <a:solidFill>
                  <a:schemeClr val="tx2"/>
                </a:solidFill>
              </a:rPr>
              <a:t>Vårt arbetsmiljöarbete</a:t>
            </a:r>
          </a:p>
        </p:txBody>
      </p:sp>
      <p:sp>
        <p:nvSpPr>
          <p:cNvPr id="3" name="Underrubrik 2">
            <a:extLst>
              <a:ext uri="{FF2B5EF4-FFF2-40B4-BE49-F238E27FC236}">
                <a16:creationId xmlns:a16="http://schemas.microsoft.com/office/drawing/2014/main" id="{F88D53DB-547F-4534-903A-EB99B06F437C}"/>
              </a:ext>
            </a:extLst>
          </p:cNvPr>
          <p:cNvSpPr>
            <a:spLocks noGrp="1"/>
          </p:cNvSpPr>
          <p:nvPr>
            <p:ph type="subTitle" idx="1"/>
          </p:nvPr>
        </p:nvSpPr>
        <p:spPr>
          <a:xfrm>
            <a:off x="2417779" y="4427183"/>
            <a:ext cx="7379502" cy="522928"/>
          </a:xfrm>
        </p:spPr>
        <p:txBody>
          <a:bodyPr>
            <a:normAutofit/>
          </a:bodyPr>
          <a:lstStyle/>
          <a:p>
            <a:pPr algn="ctr"/>
            <a:r>
              <a:rPr lang="sv-SE">
                <a:solidFill>
                  <a:srgbClr val="000000"/>
                </a:solidFill>
              </a:rPr>
              <a:t>MAXI ICA Stormarknad – vårt sätt att arbeta….</a:t>
            </a:r>
          </a:p>
        </p:txBody>
      </p:sp>
      <p:cxnSp>
        <p:nvCxnSpPr>
          <p:cNvPr id="16" name="Straight Connector 15">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9488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31985E9-79C3-47B9-99F6-B0D9F202BE8D}"/>
              </a:ext>
            </a:extLst>
          </p:cNvPr>
          <p:cNvSpPr>
            <a:spLocks noGrp="1"/>
          </p:cNvSpPr>
          <p:nvPr>
            <p:ph type="title"/>
          </p:nvPr>
        </p:nvSpPr>
        <p:spPr>
          <a:xfrm>
            <a:off x="1451579" y="1376053"/>
            <a:ext cx="9405891" cy="1002990"/>
          </a:xfrm>
        </p:spPr>
        <p:txBody>
          <a:bodyPr anchor="ctr">
            <a:normAutofit/>
          </a:bodyPr>
          <a:lstStyle/>
          <a:p>
            <a:r>
              <a:rPr lang="sv-SE"/>
              <a:t>Riskanalyser – ”riskkällor”</a:t>
            </a:r>
          </a:p>
        </p:txBody>
      </p:sp>
      <p:sp>
        <p:nvSpPr>
          <p:cNvPr id="3" name="Platshållare för innehåll 2">
            <a:extLst>
              <a:ext uri="{FF2B5EF4-FFF2-40B4-BE49-F238E27FC236}">
                <a16:creationId xmlns:a16="http://schemas.microsoft.com/office/drawing/2014/main" id="{E98B5DC6-4791-4350-836B-E25ADAD9168F}"/>
              </a:ext>
            </a:extLst>
          </p:cNvPr>
          <p:cNvSpPr>
            <a:spLocks noGrp="1"/>
          </p:cNvSpPr>
          <p:nvPr>
            <p:ph idx="1"/>
          </p:nvPr>
        </p:nvSpPr>
        <p:spPr>
          <a:xfrm>
            <a:off x="1451579" y="2464991"/>
            <a:ext cx="9405891" cy="2403571"/>
          </a:xfrm>
        </p:spPr>
        <p:txBody>
          <a:bodyPr>
            <a:normAutofit/>
          </a:bodyPr>
          <a:lstStyle/>
          <a:p>
            <a:pPr>
              <a:lnSpc>
                <a:spcPct val="110000"/>
              </a:lnSpc>
            </a:pPr>
            <a:r>
              <a:rPr lang="sv-SE"/>
              <a:t>Övergripande inom hela vår verksamhet</a:t>
            </a:r>
          </a:p>
          <a:p>
            <a:pPr>
              <a:lnSpc>
                <a:spcPct val="110000"/>
              </a:lnSpc>
            </a:pPr>
            <a:endParaRPr lang="sv-SE"/>
          </a:p>
          <a:p>
            <a:pPr lvl="1">
              <a:lnSpc>
                <a:spcPct val="110000"/>
              </a:lnSpc>
            </a:pPr>
            <a:r>
              <a:rPr lang="sv-SE"/>
              <a:t>Var har vi riskerna?</a:t>
            </a:r>
          </a:p>
          <a:p>
            <a:pPr lvl="1">
              <a:lnSpc>
                <a:spcPct val="110000"/>
              </a:lnSpc>
            </a:pPr>
            <a:r>
              <a:rPr lang="sv-SE"/>
              <a:t>Vad kan vi göra åt dem? Och Hur åtgärdar vi?</a:t>
            </a:r>
          </a:p>
          <a:p>
            <a:pPr lvl="1">
              <a:lnSpc>
                <a:spcPct val="110000"/>
              </a:lnSpc>
            </a:pPr>
            <a:r>
              <a:rPr lang="sv-SE"/>
              <a:t>Vem eller Vilka åtgärdar?</a:t>
            </a:r>
          </a:p>
          <a:p>
            <a:pPr lvl="1">
              <a:lnSpc>
                <a:spcPct val="110000"/>
              </a:lnSpc>
            </a:pPr>
            <a:r>
              <a:rPr lang="sv-SE"/>
              <a:t>När ska det vara klart?</a:t>
            </a:r>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424424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Rubrik 1">
            <a:extLst>
              <a:ext uri="{FF2B5EF4-FFF2-40B4-BE49-F238E27FC236}">
                <a16:creationId xmlns:a16="http://schemas.microsoft.com/office/drawing/2014/main" id="{DB4F1623-DAA7-CC52-5365-55EE7E3C89A4}"/>
              </a:ext>
            </a:extLst>
          </p:cNvPr>
          <p:cNvSpPr>
            <a:spLocks noGrp="1"/>
          </p:cNvSpPr>
          <p:nvPr>
            <p:ph type="title"/>
          </p:nvPr>
        </p:nvSpPr>
        <p:spPr>
          <a:xfrm>
            <a:off x="860612" y="1138228"/>
            <a:ext cx="3793685" cy="3858767"/>
          </a:xfrm>
        </p:spPr>
        <p:txBody>
          <a:bodyPr anchor="ctr">
            <a:normAutofit/>
          </a:bodyPr>
          <a:lstStyle/>
          <a:p>
            <a:r>
              <a:rPr lang="sv-SE" sz="3600"/>
              <a:t>Hur kartlägger vi riskerna? Några exempel!</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366AA8C5-8347-6FA7-E4F4-660CB49ED924}"/>
              </a:ext>
            </a:extLst>
          </p:cNvPr>
          <p:cNvSpPr>
            <a:spLocks noGrp="1"/>
          </p:cNvSpPr>
          <p:nvPr>
            <p:ph idx="1"/>
          </p:nvPr>
        </p:nvSpPr>
        <p:spPr>
          <a:xfrm>
            <a:off x="5584483" y="1138228"/>
            <a:ext cx="5440680" cy="3858768"/>
          </a:xfrm>
        </p:spPr>
        <p:txBody>
          <a:bodyPr anchor="ctr">
            <a:normAutofit/>
          </a:bodyPr>
          <a:lstStyle/>
          <a:p>
            <a:pPr>
              <a:lnSpc>
                <a:spcPct val="110000"/>
              </a:lnSpc>
            </a:pPr>
            <a:r>
              <a:rPr lang="sv-SE">
                <a:solidFill>
                  <a:srgbClr val="000000"/>
                </a:solidFill>
              </a:rPr>
              <a:t>Daglig driftsättning – Daglig styrning</a:t>
            </a:r>
          </a:p>
          <a:p>
            <a:pPr>
              <a:lnSpc>
                <a:spcPct val="110000"/>
              </a:lnSpc>
            </a:pPr>
            <a:r>
              <a:rPr lang="sv-SE">
                <a:solidFill>
                  <a:srgbClr val="000000"/>
                </a:solidFill>
              </a:rPr>
              <a:t>SAM följs upp i möten så som t.ex. ledningsgrupp</a:t>
            </a:r>
          </a:p>
          <a:p>
            <a:pPr>
              <a:lnSpc>
                <a:spcPct val="110000"/>
              </a:lnSpc>
            </a:pPr>
            <a:r>
              <a:rPr lang="sv-SE">
                <a:solidFill>
                  <a:srgbClr val="000000"/>
                </a:solidFill>
              </a:rPr>
              <a:t>Samtal individuellt och våra medarbetarsamtal</a:t>
            </a:r>
          </a:p>
          <a:p>
            <a:pPr>
              <a:lnSpc>
                <a:spcPct val="110000"/>
              </a:lnSpc>
            </a:pPr>
            <a:r>
              <a:rPr lang="sv-SE">
                <a:solidFill>
                  <a:srgbClr val="000000"/>
                </a:solidFill>
              </a:rPr>
              <a:t>Våra skyddsronderna</a:t>
            </a:r>
          </a:p>
          <a:p>
            <a:pPr>
              <a:lnSpc>
                <a:spcPct val="110000"/>
              </a:lnSpc>
            </a:pPr>
            <a:r>
              <a:rPr lang="sv-SE">
                <a:solidFill>
                  <a:srgbClr val="000000"/>
                </a:solidFill>
              </a:rPr>
              <a:t>Säkerhetsronderna via säkershetssamordnaren</a:t>
            </a:r>
          </a:p>
          <a:p>
            <a:pPr>
              <a:lnSpc>
                <a:spcPct val="110000"/>
              </a:lnSpc>
            </a:pPr>
            <a:r>
              <a:rPr lang="sv-SE">
                <a:solidFill>
                  <a:srgbClr val="000000"/>
                </a:solidFill>
              </a:rPr>
              <a:t>Försäljningschefernas årliga riskanalys</a:t>
            </a:r>
          </a:p>
          <a:p>
            <a:pPr>
              <a:lnSpc>
                <a:spcPct val="110000"/>
              </a:lnSpc>
            </a:pPr>
            <a:r>
              <a:rPr lang="sv-SE">
                <a:solidFill>
                  <a:srgbClr val="000000"/>
                </a:solidFill>
              </a:rPr>
              <a:t>Årlig riskkartläggning – riskkällor och hur vi agerar på dessa</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2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B21C9-B73D-4E84-B2F1-12A00228D831}"/>
              </a:ext>
            </a:extLst>
          </p:cNvPr>
          <p:cNvSpPr>
            <a:spLocks noGrp="1"/>
          </p:cNvSpPr>
          <p:nvPr>
            <p:ph type="title"/>
          </p:nvPr>
        </p:nvSpPr>
        <p:spPr>
          <a:xfrm>
            <a:off x="252164" y="114524"/>
            <a:ext cx="10563155" cy="496511"/>
          </a:xfrm>
        </p:spPr>
        <p:txBody>
          <a:bodyPr>
            <a:normAutofit fontScale="90000"/>
          </a:bodyPr>
          <a:lstStyle/>
          <a:p>
            <a:r>
              <a:rPr lang="sv-SE" sz="4000" dirty="0"/>
              <a:t>Riskområden (riskkällor) i vår arbetsmiljö</a:t>
            </a:r>
            <a:br>
              <a:rPr lang="sv-SE" sz="4000" dirty="0"/>
            </a:br>
            <a:endParaRPr lang="sv-SE" sz="4000" dirty="0"/>
          </a:p>
        </p:txBody>
      </p:sp>
      <p:sp>
        <p:nvSpPr>
          <p:cNvPr id="6" name="Ellips 5">
            <a:extLst>
              <a:ext uri="{FF2B5EF4-FFF2-40B4-BE49-F238E27FC236}">
                <a16:creationId xmlns:a16="http://schemas.microsoft.com/office/drawing/2014/main" id="{4925B09E-060A-45DA-87F8-51CD68A416A5}"/>
              </a:ext>
            </a:extLst>
          </p:cNvPr>
          <p:cNvSpPr/>
          <p:nvPr/>
        </p:nvSpPr>
        <p:spPr>
          <a:xfrm>
            <a:off x="6685392" y="3626660"/>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Pallstallagen</a:t>
            </a:r>
          </a:p>
        </p:txBody>
      </p:sp>
      <p:sp>
        <p:nvSpPr>
          <p:cNvPr id="7" name="Ellips 6">
            <a:extLst>
              <a:ext uri="{FF2B5EF4-FFF2-40B4-BE49-F238E27FC236}">
                <a16:creationId xmlns:a16="http://schemas.microsoft.com/office/drawing/2014/main" id="{118FE86A-9C9D-45B4-9400-A60F4048FB4D}"/>
              </a:ext>
            </a:extLst>
          </p:cNvPr>
          <p:cNvSpPr/>
          <p:nvPr/>
        </p:nvSpPr>
        <p:spPr>
          <a:xfrm>
            <a:off x="9316832" y="968317"/>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Våra truckar</a:t>
            </a:r>
          </a:p>
        </p:txBody>
      </p:sp>
      <p:sp>
        <p:nvSpPr>
          <p:cNvPr id="8" name="Ellips 7">
            <a:extLst>
              <a:ext uri="{FF2B5EF4-FFF2-40B4-BE49-F238E27FC236}">
                <a16:creationId xmlns:a16="http://schemas.microsoft.com/office/drawing/2014/main" id="{81648781-1293-48A8-A1AA-277EA6F303FF}"/>
              </a:ext>
            </a:extLst>
          </p:cNvPr>
          <p:cNvSpPr/>
          <p:nvPr/>
        </p:nvSpPr>
        <p:spPr>
          <a:xfrm>
            <a:off x="9316832" y="2111317"/>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Maskiner och utrustning</a:t>
            </a:r>
          </a:p>
        </p:txBody>
      </p:sp>
      <p:sp>
        <p:nvSpPr>
          <p:cNvPr id="9" name="Ellips 8">
            <a:extLst>
              <a:ext uri="{FF2B5EF4-FFF2-40B4-BE49-F238E27FC236}">
                <a16:creationId xmlns:a16="http://schemas.microsoft.com/office/drawing/2014/main" id="{78FF5CD3-7D22-4DC0-AE2E-5774BA23F303}"/>
              </a:ext>
            </a:extLst>
          </p:cNvPr>
          <p:cNvSpPr/>
          <p:nvPr/>
        </p:nvSpPr>
        <p:spPr>
          <a:xfrm>
            <a:off x="9316832" y="3235267"/>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Saxlift</a:t>
            </a:r>
            <a:endParaRPr lang="sv-SE" dirty="0"/>
          </a:p>
        </p:txBody>
      </p:sp>
      <p:sp>
        <p:nvSpPr>
          <p:cNvPr id="10" name="Ellips 9">
            <a:extLst>
              <a:ext uri="{FF2B5EF4-FFF2-40B4-BE49-F238E27FC236}">
                <a16:creationId xmlns:a16="http://schemas.microsoft.com/office/drawing/2014/main" id="{BCD7D1BD-6FBB-4BC0-91CA-9FF2047E3B92}"/>
              </a:ext>
            </a:extLst>
          </p:cNvPr>
          <p:cNvSpPr/>
          <p:nvPr/>
        </p:nvSpPr>
        <p:spPr>
          <a:xfrm>
            <a:off x="6879702" y="1781917"/>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Belastnings -ergonomi</a:t>
            </a:r>
          </a:p>
        </p:txBody>
      </p:sp>
      <p:sp>
        <p:nvSpPr>
          <p:cNvPr id="11" name="Ellips 10">
            <a:extLst>
              <a:ext uri="{FF2B5EF4-FFF2-40B4-BE49-F238E27FC236}">
                <a16:creationId xmlns:a16="http://schemas.microsoft.com/office/drawing/2014/main" id="{DF034A60-699F-4733-B34C-EB9D750D159B}"/>
              </a:ext>
            </a:extLst>
          </p:cNvPr>
          <p:cNvSpPr/>
          <p:nvPr/>
        </p:nvSpPr>
        <p:spPr>
          <a:xfrm>
            <a:off x="8515350" y="17145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3DD6342B-2A35-4870-B1CE-B65A7722EAED}"/>
              </a:ext>
            </a:extLst>
          </p:cNvPr>
          <p:cNvSpPr/>
          <p:nvPr/>
        </p:nvSpPr>
        <p:spPr>
          <a:xfrm>
            <a:off x="4442572" y="1045787"/>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Stress</a:t>
            </a:r>
          </a:p>
        </p:txBody>
      </p:sp>
      <p:sp>
        <p:nvSpPr>
          <p:cNvPr id="13" name="Ellips 12">
            <a:extLst>
              <a:ext uri="{FF2B5EF4-FFF2-40B4-BE49-F238E27FC236}">
                <a16:creationId xmlns:a16="http://schemas.microsoft.com/office/drawing/2014/main" id="{D7752514-8EB3-419C-B9E6-DBED375CEAAB}"/>
              </a:ext>
            </a:extLst>
          </p:cNvPr>
          <p:cNvSpPr/>
          <p:nvPr/>
        </p:nvSpPr>
        <p:spPr>
          <a:xfrm>
            <a:off x="3210354" y="2084414"/>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O.S.A.</a:t>
            </a:r>
          </a:p>
          <a:p>
            <a:pPr algn="ctr"/>
            <a:r>
              <a:rPr lang="sv-SE" sz="1000" dirty="0"/>
              <a:t>Organisatorisk och social arbetsmiljö</a:t>
            </a:r>
          </a:p>
        </p:txBody>
      </p:sp>
      <p:sp>
        <p:nvSpPr>
          <p:cNvPr id="14" name="Ellips 13">
            <a:extLst>
              <a:ext uri="{FF2B5EF4-FFF2-40B4-BE49-F238E27FC236}">
                <a16:creationId xmlns:a16="http://schemas.microsoft.com/office/drawing/2014/main" id="{B9135A57-BE2C-4971-88D3-4C306B8C6327}"/>
              </a:ext>
            </a:extLst>
          </p:cNvPr>
          <p:cNvSpPr/>
          <p:nvPr/>
        </p:nvSpPr>
        <p:spPr>
          <a:xfrm>
            <a:off x="344282" y="693394"/>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Hot &amp; Våld</a:t>
            </a:r>
          </a:p>
        </p:txBody>
      </p:sp>
      <p:sp>
        <p:nvSpPr>
          <p:cNvPr id="15" name="Ellips 14">
            <a:extLst>
              <a:ext uri="{FF2B5EF4-FFF2-40B4-BE49-F238E27FC236}">
                <a16:creationId xmlns:a16="http://schemas.microsoft.com/office/drawing/2014/main" id="{A8940877-0780-4D15-A8B2-6A60C8AB1D7D}"/>
              </a:ext>
            </a:extLst>
          </p:cNvPr>
          <p:cNvSpPr/>
          <p:nvPr/>
        </p:nvSpPr>
        <p:spPr>
          <a:xfrm>
            <a:off x="267447" y="1741125"/>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Kränkningar &amp; trakasserier</a:t>
            </a:r>
          </a:p>
        </p:txBody>
      </p:sp>
      <p:sp>
        <p:nvSpPr>
          <p:cNvPr id="16" name="Ellips 15">
            <a:extLst>
              <a:ext uri="{FF2B5EF4-FFF2-40B4-BE49-F238E27FC236}">
                <a16:creationId xmlns:a16="http://schemas.microsoft.com/office/drawing/2014/main" id="{61A52143-2730-4494-AD07-B5185B0A6BE7}"/>
              </a:ext>
            </a:extLst>
          </p:cNvPr>
          <p:cNvSpPr/>
          <p:nvPr/>
        </p:nvSpPr>
        <p:spPr>
          <a:xfrm>
            <a:off x="9164432" y="4330642"/>
            <a:ext cx="26314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Komprimatorer</a:t>
            </a:r>
          </a:p>
        </p:txBody>
      </p:sp>
      <p:sp>
        <p:nvSpPr>
          <p:cNvPr id="17" name="Ellips 16">
            <a:extLst>
              <a:ext uri="{FF2B5EF4-FFF2-40B4-BE49-F238E27FC236}">
                <a16:creationId xmlns:a16="http://schemas.microsoft.com/office/drawing/2014/main" id="{63448729-B76D-4C21-888E-B21647FD84E6}"/>
              </a:ext>
            </a:extLst>
          </p:cNvPr>
          <p:cNvSpPr/>
          <p:nvPr/>
        </p:nvSpPr>
        <p:spPr>
          <a:xfrm>
            <a:off x="7145132" y="5054542"/>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Pantmaskiner</a:t>
            </a:r>
          </a:p>
        </p:txBody>
      </p:sp>
      <p:sp>
        <p:nvSpPr>
          <p:cNvPr id="18" name="Ellips 17">
            <a:extLst>
              <a:ext uri="{FF2B5EF4-FFF2-40B4-BE49-F238E27FC236}">
                <a16:creationId xmlns:a16="http://schemas.microsoft.com/office/drawing/2014/main" id="{FF0076E0-4D92-40FE-A735-735AD6920FD1}"/>
              </a:ext>
            </a:extLst>
          </p:cNvPr>
          <p:cNvSpPr/>
          <p:nvPr/>
        </p:nvSpPr>
        <p:spPr>
          <a:xfrm>
            <a:off x="382382" y="2807142"/>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Introduktion</a:t>
            </a:r>
          </a:p>
        </p:txBody>
      </p:sp>
      <p:sp>
        <p:nvSpPr>
          <p:cNvPr id="19" name="Ellips 18">
            <a:extLst>
              <a:ext uri="{FF2B5EF4-FFF2-40B4-BE49-F238E27FC236}">
                <a16:creationId xmlns:a16="http://schemas.microsoft.com/office/drawing/2014/main" id="{7471BA74-670F-4E3E-A7E5-434DB8FFF048}"/>
              </a:ext>
            </a:extLst>
          </p:cNvPr>
          <p:cNvSpPr/>
          <p:nvPr/>
        </p:nvSpPr>
        <p:spPr>
          <a:xfrm>
            <a:off x="391907" y="3921767"/>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Luft och ventilation</a:t>
            </a:r>
          </a:p>
        </p:txBody>
      </p:sp>
      <p:sp>
        <p:nvSpPr>
          <p:cNvPr id="20" name="Ellips 19">
            <a:extLst>
              <a:ext uri="{FF2B5EF4-FFF2-40B4-BE49-F238E27FC236}">
                <a16:creationId xmlns:a16="http://schemas.microsoft.com/office/drawing/2014/main" id="{881D4921-D989-42AA-BEA6-6C93CD9F513C}"/>
              </a:ext>
            </a:extLst>
          </p:cNvPr>
          <p:cNvSpPr/>
          <p:nvPr/>
        </p:nvSpPr>
        <p:spPr>
          <a:xfrm>
            <a:off x="534782" y="4997392"/>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Halkkrisker</a:t>
            </a:r>
            <a:endParaRPr lang="sv-SE" dirty="0"/>
          </a:p>
        </p:txBody>
      </p:sp>
      <p:sp>
        <p:nvSpPr>
          <p:cNvPr id="21" name="Ellips 20">
            <a:extLst>
              <a:ext uri="{FF2B5EF4-FFF2-40B4-BE49-F238E27FC236}">
                <a16:creationId xmlns:a16="http://schemas.microsoft.com/office/drawing/2014/main" id="{593CFFBF-F3B3-455F-B8A2-16AACB75C652}"/>
              </a:ext>
            </a:extLst>
          </p:cNvPr>
          <p:cNvSpPr/>
          <p:nvPr/>
        </p:nvSpPr>
        <p:spPr>
          <a:xfrm>
            <a:off x="4506707" y="5102167"/>
            <a:ext cx="2479040" cy="955040"/>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Ljudnivå</a:t>
            </a:r>
          </a:p>
        </p:txBody>
      </p:sp>
      <p:sp>
        <p:nvSpPr>
          <p:cNvPr id="22" name="Rektangel: rundade hörn 21">
            <a:extLst>
              <a:ext uri="{FF2B5EF4-FFF2-40B4-BE49-F238E27FC236}">
                <a16:creationId xmlns:a16="http://schemas.microsoft.com/office/drawing/2014/main" id="{C05BC024-52C5-405F-AF7F-0BA58F73105D}"/>
              </a:ext>
            </a:extLst>
          </p:cNvPr>
          <p:cNvSpPr/>
          <p:nvPr/>
        </p:nvSpPr>
        <p:spPr>
          <a:xfrm>
            <a:off x="3133202" y="4808162"/>
            <a:ext cx="1373505" cy="636270"/>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Brandfarliga</a:t>
            </a:r>
          </a:p>
          <a:p>
            <a:pPr algn="ctr"/>
            <a:r>
              <a:rPr lang="sv-SE" sz="1100" dirty="0"/>
              <a:t>artiklar</a:t>
            </a:r>
          </a:p>
        </p:txBody>
      </p:sp>
      <p:sp>
        <p:nvSpPr>
          <p:cNvPr id="23" name="Rektangel: rundade hörn 22">
            <a:extLst>
              <a:ext uri="{FF2B5EF4-FFF2-40B4-BE49-F238E27FC236}">
                <a16:creationId xmlns:a16="http://schemas.microsoft.com/office/drawing/2014/main" id="{CB950596-2270-4BED-A3AD-3D22F9EB6BE5}"/>
              </a:ext>
            </a:extLst>
          </p:cNvPr>
          <p:cNvSpPr/>
          <p:nvPr/>
        </p:nvSpPr>
        <p:spPr>
          <a:xfrm>
            <a:off x="9819752" y="5389187"/>
            <a:ext cx="1373505" cy="636270"/>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Utbildning/info</a:t>
            </a:r>
            <a:br>
              <a:rPr lang="sv-SE" sz="1100" dirty="0"/>
            </a:br>
            <a:r>
              <a:rPr lang="sv-SE" sz="1100" dirty="0"/>
              <a:t>hanteringsrutiner</a:t>
            </a:r>
          </a:p>
        </p:txBody>
      </p:sp>
      <p:sp>
        <p:nvSpPr>
          <p:cNvPr id="24" name="Rektangel: rundade hörn 23">
            <a:extLst>
              <a:ext uri="{FF2B5EF4-FFF2-40B4-BE49-F238E27FC236}">
                <a16:creationId xmlns:a16="http://schemas.microsoft.com/office/drawing/2014/main" id="{224C3A7C-AD21-44EA-88FD-A6A58AEB82EA}"/>
              </a:ext>
            </a:extLst>
          </p:cNvPr>
          <p:cNvSpPr/>
          <p:nvPr/>
        </p:nvSpPr>
        <p:spPr>
          <a:xfrm>
            <a:off x="10722722" y="1586023"/>
            <a:ext cx="1373505" cy="636270"/>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Truckkörnings –</a:t>
            </a:r>
            <a:br>
              <a:rPr lang="sv-SE" sz="1100" dirty="0"/>
            </a:br>
            <a:r>
              <a:rPr lang="sv-SE" sz="1100" dirty="0"/>
              <a:t>rutiner</a:t>
            </a:r>
          </a:p>
        </p:txBody>
      </p:sp>
      <p:sp>
        <p:nvSpPr>
          <p:cNvPr id="25" name="Rektangel: rundade hörn 24">
            <a:extLst>
              <a:ext uri="{FF2B5EF4-FFF2-40B4-BE49-F238E27FC236}">
                <a16:creationId xmlns:a16="http://schemas.microsoft.com/office/drawing/2014/main" id="{B34EE1A3-E93D-4CE7-B079-FE8FA51F1FA2}"/>
              </a:ext>
            </a:extLst>
          </p:cNvPr>
          <p:cNvSpPr/>
          <p:nvPr/>
        </p:nvSpPr>
        <p:spPr>
          <a:xfrm>
            <a:off x="6689236" y="1096486"/>
            <a:ext cx="1373505" cy="636270"/>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Kompetensbrist</a:t>
            </a:r>
            <a:br>
              <a:rPr lang="sv-SE" sz="1100" dirty="0"/>
            </a:br>
            <a:r>
              <a:rPr lang="sv-SE" sz="1100" dirty="0"/>
              <a:t>”Agerar och gör fel”</a:t>
            </a:r>
          </a:p>
        </p:txBody>
      </p:sp>
      <p:sp>
        <p:nvSpPr>
          <p:cNvPr id="26" name="Rektangel: rundade hörn 25">
            <a:extLst>
              <a:ext uri="{FF2B5EF4-FFF2-40B4-BE49-F238E27FC236}">
                <a16:creationId xmlns:a16="http://schemas.microsoft.com/office/drawing/2014/main" id="{050EAA4C-D9B5-4811-A7A4-68C1AE9D7A22}"/>
              </a:ext>
            </a:extLst>
          </p:cNvPr>
          <p:cNvSpPr/>
          <p:nvPr/>
        </p:nvSpPr>
        <p:spPr>
          <a:xfrm>
            <a:off x="8131755" y="840047"/>
            <a:ext cx="1140461" cy="723900"/>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EUA</a:t>
            </a:r>
            <a:br>
              <a:rPr lang="sv-SE" sz="1100" dirty="0"/>
            </a:br>
            <a:r>
              <a:rPr lang="sv-SE" sz="1100" dirty="0"/>
              <a:t>Ensidigt upprepat arbete</a:t>
            </a:r>
          </a:p>
        </p:txBody>
      </p:sp>
      <p:sp>
        <p:nvSpPr>
          <p:cNvPr id="27" name="Rektangel: rundade hörn 26">
            <a:extLst>
              <a:ext uri="{FF2B5EF4-FFF2-40B4-BE49-F238E27FC236}">
                <a16:creationId xmlns:a16="http://schemas.microsoft.com/office/drawing/2014/main" id="{4D334116-8745-407A-AF16-A55FE2B66EF6}"/>
              </a:ext>
            </a:extLst>
          </p:cNvPr>
          <p:cNvSpPr/>
          <p:nvPr/>
        </p:nvSpPr>
        <p:spPr>
          <a:xfrm>
            <a:off x="6471397" y="4808162"/>
            <a:ext cx="1290955" cy="379095"/>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Tillbuds -rapportering</a:t>
            </a:r>
          </a:p>
        </p:txBody>
      </p:sp>
      <p:sp>
        <p:nvSpPr>
          <p:cNvPr id="28" name="Rektangel: rundade hörn 27">
            <a:extLst>
              <a:ext uri="{FF2B5EF4-FFF2-40B4-BE49-F238E27FC236}">
                <a16:creationId xmlns:a16="http://schemas.microsoft.com/office/drawing/2014/main" id="{EA7136B8-1C8E-4889-917C-5B612430C47C}"/>
              </a:ext>
            </a:extLst>
          </p:cNvPr>
          <p:cNvSpPr/>
          <p:nvPr/>
        </p:nvSpPr>
        <p:spPr>
          <a:xfrm>
            <a:off x="7725522" y="3159616"/>
            <a:ext cx="1290955" cy="379095"/>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Förankring/</a:t>
            </a:r>
            <a:br>
              <a:rPr lang="sv-SE" sz="1100" dirty="0"/>
            </a:br>
            <a:r>
              <a:rPr lang="sv-SE" sz="1100" dirty="0"/>
              <a:t>ev. skador</a:t>
            </a:r>
          </a:p>
        </p:txBody>
      </p:sp>
      <p:sp>
        <p:nvSpPr>
          <p:cNvPr id="29" name="Rektangel: rundade hörn 28">
            <a:extLst>
              <a:ext uri="{FF2B5EF4-FFF2-40B4-BE49-F238E27FC236}">
                <a16:creationId xmlns:a16="http://schemas.microsoft.com/office/drawing/2014/main" id="{5B3F5FFF-5230-4CF0-B8B6-E5F6ECEE93CE}"/>
              </a:ext>
            </a:extLst>
          </p:cNvPr>
          <p:cNvSpPr/>
          <p:nvPr/>
        </p:nvSpPr>
        <p:spPr>
          <a:xfrm>
            <a:off x="10805272" y="2969837"/>
            <a:ext cx="1290955" cy="379095"/>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Skriftliga kvittenser</a:t>
            </a:r>
          </a:p>
        </p:txBody>
      </p:sp>
      <p:sp>
        <p:nvSpPr>
          <p:cNvPr id="30" name="Rektangel: rundade hörn 29">
            <a:extLst>
              <a:ext uri="{FF2B5EF4-FFF2-40B4-BE49-F238E27FC236}">
                <a16:creationId xmlns:a16="http://schemas.microsoft.com/office/drawing/2014/main" id="{CAF9F5B4-EE54-468B-9F4E-6D1928930CF8}"/>
              </a:ext>
            </a:extLst>
          </p:cNvPr>
          <p:cNvSpPr/>
          <p:nvPr/>
        </p:nvSpPr>
        <p:spPr>
          <a:xfrm>
            <a:off x="3058905" y="3252835"/>
            <a:ext cx="1533525" cy="325629"/>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Medarbetarskap</a:t>
            </a:r>
          </a:p>
        </p:txBody>
      </p:sp>
      <p:sp>
        <p:nvSpPr>
          <p:cNvPr id="31" name="Rektangel: rundade hörn 30">
            <a:extLst>
              <a:ext uri="{FF2B5EF4-FFF2-40B4-BE49-F238E27FC236}">
                <a16:creationId xmlns:a16="http://schemas.microsoft.com/office/drawing/2014/main" id="{9CDFE961-C36D-4E86-BA96-7475F839C6A6}"/>
              </a:ext>
            </a:extLst>
          </p:cNvPr>
          <p:cNvSpPr/>
          <p:nvPr/>
        </p:nvSpPr>
        <p:spPr>
          <a:xfrm>
            <a:off x="4946127" y="3284547"/>
            <a:ext cx="1600200" cy="706120"/>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Ledarskap och medarbetarskap</a:t>
            </a:r>
          </a:p>
        </p:txBody>
      </p:sp>
      <p:sp>
        <p:nvSpPr>
          <p:cNvPr id="33" name="Rektangel: rundade hörn 32">
            <a:extLst>
              <a:ext uri="{FF2B5EF4-FFF2-40B4-BE49-F238E27FC236}">
                <a16:creationId xmlns:a16="http://schemas.microsoft.com/office/drawing/2014/main" id="{AE513DCC-303D-4E10-9E8C-BFC171B18D2B}"/>
              </a:ext>
            </a:extLst>
          </p:cNvPr>
          <p:cNvSpPr/>
          <p:nvPr/>
        </p:nvSpPr>
        <p:spPr>
          <a:xfrm>
            <a:off x="9169829" y="2952204"/>
            <a:ext cx="1290955" cy="379095"/>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Bageri och FV</a:t>
            </a:r>
          </a:p>
        </p:txBody>
      </p:sp>
      <p:sp>
        <p:nvSpPr>
          <p:cNvPr id="34" name="Rektangel: rundade hörn 33">
            <a:extLst>
              <a:ext uri="{FF2B5EF4-FFF2-40B4-BE49-F238E27FC236}">
                <a16:creationId xmlns:a16="http://schemas.microsoft.com/office/drawing/2014/main" id="{E3206E0E-5DC5-4C02-AE33-7E67CD719CE7}"/>
              </a:ext>
            </a:extLst>
          </p:cNvPr>
          <p:cNvSpPr/>
          <p:nvPr/>
        </p:nvSpPr>
        <p:spPr>
          <a:xfrm>
            <a:off x="3366247" y="5722562"/>
            <a:ext cx="1290955" cy="379095"/>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Bullermätning</a:t>
            </a:r>
          </a:p>
        </p:txBody>
      </p:sp>
      <p:sp>
        <p:nvSpPr>
          <p:cNvPr id="35" name="Rektangel: rundade hörn 34">
            <a:extLst>
              <a:ext uri="{FF2B5EF4-FFF2-40B4-BE49-F238E27FC236}">
                <a16:creationId xmlns:a16="http://schemas.microsoft.com/office/drawing/2014/main" id="{CB1CE2D4-9693-4474-9DCB-F53A70ED1C67}"/>
              </a:ext>
            </a:extLst>
          </p:cNvPr>
          <p:cNvSpPr/>
          <p:nvPr/>
        </p:nvSpPr>
        <p:spPr>
          <a:xfrm>
            <a:off x="5812266" y="2635192"/>
            <a:ext cx="1290955" cy="379095"/>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Undersöka och följa upp!</a:t>
            </a:r>
          </a:p>
        </p:txBody>
      </p:sp>
      <p:sp>
        <p:nvSpPr>
          <p:cNvPr id="36" name="Rektangel: rundade hörn 35">
            <a:extLst>
              <a:ext uri="{FF2B5EF4-FFF2-40B4-BE49-F238E27FC236}">
                <a16:creationId xmlns:a16="http://schemas.microsoft.com/office/drawing/2014/main" id="{20C03A2F-CD3A-4BF0-ADA0-F16D869A6F57}"/>
              </a:ext>
            </a:extLst>
          </p:cNvPr>
          <p:cNvSpPr/>
          <p:nvPr/>
        </p:nvSpPr>
        <p:spPr>
          <a:xfrm>
            <a:off x="2889964" y="1652359"/>
            <a:ext cx="1533525" cy="325629"/>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Medarbetarsamtal</a:t>
            </a:r>
          </a:p>
        </p:txBody>
      </p:sp>
      <p:sp>
        <p:nvSpPr>
          <p:cNvPr id="37" name="Ellips 36">
            <a:extLst>
              <a:ext uri="{FF2B5EF4-FFF2-40B4-BE49-F238E27FC236}">
                <a16:creationId xmlns:a16="http://schemas.microsoft.com/office/drawing/2014/main" id="{BEE11AD8-CD7F-4DB8-A243-3C683C009D97}"/>
              </a:ext>
            </a:extLst>
          </p:cNvPr>
          <p:cNvSpPr/>
          <p:nvPr/>
        </p:nvSpPr>
        <p:spPr>
          <a:xfrm>
            <a:off x="4657202" y="4330642"/>
            <a:ext cx="1328420" cy="516255"/>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Säkerhet</a:t>
            </a:r>
          </a:p>
        </p:txBody>
      </p:sp>
      <p:sp>
        <p:nvSpPr>
          <p:cNvPr id="38" name="Ellips 37">
            <a:extLst>
              <a:ext uri="{FF2B5EF4-FFF2-40B4-BE49-F238E27FC236}">
                <a16:creationId xmlns:a16="http://schemas.microsoft.com/office/drawing/2014/main" id="{1A30A20B-166C-4413-B2A9-E17369F0A1A9}"/>
              </a:ext>
            </a:extLst>
          </p:cNvPr>
          <p:cNvSpPr/>
          <p:nvPr/>
        </p:nvSpPr>
        <p:spPr>
          <a:xfrm>
            <a:off x="2867938" y="917268"/>
            <a:ext cx="1328420" cy="516255"/>
          </a:xfrm>
          <a:prstGeom prst="ellipse">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Säkerhet</a:t>
            </a:r>
          </a:p>
        </p:txBody>
      </p:sp>
      <p:sp>
        <p:nvSpPr>
          <p:cNvPr id="39" name="Rektangel: rundade hörn 38">
            <a:extLst>
              <a:ext uri="{FF2B5EF4-FFF2-40B4-BE49-F238E27FC236}">
                <a16:creationId xmlns:a16="http://schemas.microsoft.com/office/drawing/2014/main" id="{ECC9402A-AE0D-460C-AB50-67025E042B56}"/>
              </a:ext>
            </a:extLst>
          </p:cNvPr>
          <p:cNvSpPr/>
          <p:nvPr/>
        </p:nvSpPr>
        <p:spPr>
          <a:xfrm>
            <a:off x="3095820" y="4074149"/>
            <a:ext cx="1290955" cy="379095"/>
          </a:xfrm>
          <a:prstGeom prst="roundRect">
            <a:avLst/>
          </a:prstGeom>
          <a:gradFill>
            <a:gsLst>
              <a:gs pos="82000">
                <a:schemeClr val="bg2">
                  <a:lumMod val="10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Tydliga rutiner</a:t>
            </a:r>
          </a:p>
        </p:txBody>
      </p:sp>
    </p:spTree>
    <p:extLst>
      <p:ext uri="{BB962C8B-B14F-4D97-AF65-F5344CB8AC3E}">
        <p14:creationId xmlns:p14="http://schemas.microsoft.com/office/powerpoint/2010/main" val="359671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1F2269-B360-43D6-A041-23E6AE0AC84D}"/>
              </a:ext>
            </a:extLst>
          </p:cNvPr>
          <p:cNvSpPr>
            <a:spLocks noGrp="1"/>
          </p:cNvSpPr>
          <p:nvPr>
            <p:ph type="title"/>
          </p:nvPr>
        </p:nvSpPr>
        <p:spPr>
          <a:xfrm>
            <a:off x="89297" y="34385"/>
            <a:ext cx="11358288" cy="668950"/>
          </a:xfrm>
        </p:spPr>
        <p:txBody>
          <a:bodyPr>
            <a:normAutofit/>
          </a:bodyPr>
          <a:lstStyle/>
          <a:p>
            <a:r>
              <a:rPr lang="sv-SE" sz="4000" dirty="0"/>
              <a:t>Vår arbetsmiljö – risker (riskkällor) inom:</a:t>
            </a:r>
          </a:p>
        </p:txBody>
      </p:sp>
      <p:sp>
        <p:nvSpPr>
          <p:cNvPr id="6" name="Ellips 5">
            <a:extLst>
              <a:ext uri="{FF2B5EF4-FFF2-40B4-BE49-F238E27FC236}">
                <a16:creationId xmlns:a16="http://schemas.microsoft.com/office/drawing/2014/main" id="{8D14E2ED-00D2-40DA-A2C1-FFE00E1E05A4}"/>
              </a:ext>
            </a:extLst>
          </p:cNvPr>
          <p:cNvSpPr/>
          <p:nvPr/>
        </p:nvSpPr>
        <p:spPr>
          <a:xfrm>
            <a:off x="8515350" y="17145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3EA0966B-248D-4411-89A1-D3EBC5F0705B}"/>
              </a:ext>
            </a:extLst>
          </p:cNvPr>
          <p:cNvSpPr/>
          <p:nvPr/>
        </p:nvSpPr>
        <p:spPr>
          <a:xfrm>
            <a:off x="3135061" y="4796735"/>
            <a:ext cx="2479040" cy="955040"/>
          </a:xfrm>
          <a:prstGeom prst="ellipse">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Stress</a:t>
            </a:r>
          </a:p>
        </p:txBody>
      </p:sp>
      <p:sp>
        <p:nvSpPr>
          <p:cNvPr id="8" name="Ellips 7">
            <a:extLst>
              <a:ext uri="{FF2B5EF4-FFF2-40B4-BE49-F238E27FC236}">
                <a16:creationId xmlns:a16="http://schemas.microsoft.com/office/drawing/2014/main" id="{7C3C7839-E79A-48A5-8FEE-433678189E4D}"/>
              </a:ext>
            </a:extLst>
          </p:cNvPr>
          <p:cNvSpPr/>
          <p:nvPr/>
        </p:nvSpPr>
        <p:spPr>
          <a:xfrm>
            <a:off x="9296400" y="1305985"/>
            <a:ext cx="2479040" cy="955040"/>
          </a:xfrm>
          <a:prstGeom prst="ellipse">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O.S.A.</a:t>
            </a:r>
          </a:p>
          <a:p>
            <a:pPr algn="ctr"/>
            <a:r>
              <a:rPr lang="sv-SE" sz="1000" dirty="0"/>
              <a:t>Organisatorisk och social arbetsmiljö</a:t>
            </a:r>
          </a:p>
        </p:txBody>
      </p:sp>
      <p:sp>
        <p:nvSpPr>
          <p:cNvPr id="9" name="Ellips 8">
            <a:extLst>
              <a:ext uri="{FF2B5EF4-FFF2-40B4-BE49-F238E27FC236}">
                <a16:creationId xmlns:a16="http://schemas.microsoft.com/office/drawing/2014/main" id="{C658A6C3-FBBD-491A-9126-2EB06A831AB3}"/>
              </a:ext>
            </a:extLst>
          </p:cNvPr>
          <p:cNvSpPr/>
          <p:nvPr/>
        </p:nvSpPr>
        <p:spPr>
          <a:xfrm>
            <a:off x="354330" y="5133242"/>
            <a:ext cx="2479040" cy="955040"/>
          </a:xfrm>
          <a:prstGeom prst="ellipse">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Hot &amp; Våld</a:t>
            </a:r>
          </a:p>
        </p:txBody>
      </p:sp>
      <p:sp>
        <p:nvSpPr>
          <p:cNvPr id="10" name="Ellips 9">
            <a:extLst>
              <a:ext uri="{FF2B5EF4-FFF2-40B4-BE49-F238E27FC236}">
                <a16:creationId xmlns:a16="http://schemas.microsoft.com/office/drawing/2014/main" id="{00D553C5-8DF2-405B-90A2-28D020B3432B}"/>
              </a:ext>
            </a:extLst>
          </p:cNvPr>
          <p:cNvSpPr/>
          <p:nvPr/>
        </p:nvSpPr>
        <p:spPr>
          <a:xfrm>
            <a:off x="354330" y="1763381"/>
            <a:ext cx="2479040" cy="955040"/>
          </a:xfrm>
          <a:prstGeom prst="ellipse">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Kränkningar &amp; trakasserier</a:t>
            </a:r>
          </a:p>
        </p:txBody>
      </p:sp>
      <p:sp>
        <p:nvSpPr>
          <p:cNvPr id="11" name="Ellips 10">
            <a:extLst>
              <a:ext uri="{FF2B5EF4-FFF2-40B4-BE49-F238E27FC236}">
                <a16:creationId xmlns:a16="http://schemas.microsoft.com/office/drawing/2014/main" id="{A1B7092F-508C-4F84-B2E0-29B0CBA4EA1E}"/>
              </a:ext>
            </a:extLst>
          </p:cNvPr>
          <p:cNvSpPr/>
          <p:nvPr/>
        </p:nvSpPr>
        <p:spPr>
          <a:xfrm>
            <a:off x="656021" y="683786"/>
            <a:ext cx="2479040" cy="955040"/>
          </a:xfrm>
          <a:prstGeom prst="ellipse">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Introduktion</a:t>
            </a:r>
          </a:p>
        </p:txBody>
      </p:sp>
      <p:sp>
        <p:nvSpPr>
          <p:cNvPr id="12" name="Rektangel: rundade hörn 11">
            <a:extLst>
              <a:ext uri="{FF2B5EF4-FFF2-40B4-BE49-F238E27FC236}">
                <a16:creationId xmlns:a16="http://schemas.microsoft.com/office/drawing/2014/main" id="{3A56F5C1-69B2-49E5-BB7C-531ED61BFA7D}"/>
              </a:ext>
            </a:extLst>
          </p:cNvPr>
          <p:cNvSpPr/>
          <p:nvPr/>
        </p:nvSpPr>
        <p:spPr>
          <a:xfrm>
            <a:off x="5026946" y="1245713"/>
            <a:ext cx="1373505" cy="636270"/>
          </a:xfrm>
          <a:prstGeom prst="roundRect">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Kompetensbrist</a:t>
            </a:r>
            <a:br>
              <a:rPr lang="sv-SE" sz="1100" dirty="0"/>
            </a:br>
            <a:r>
              <a:rPr lang="sv-SE" sz="1100" dirty="0"/>
              <a:t>”Agerar och gör fel”</a:t>
            </a:r>
          </a:p>
        </p:txBody>
      </p:sp>
      <p:sp>
        <p:nvSpPr>
          <p:cNvPr id="13" name="Rektangel: rundade hörn 12">
            <a:extLst>
              <a:ext uri="{FF2B5EF4-FFF2-40B4-BE49-F238E27FC236}">
                <a16:creationId xmlns:a16="http://schemas.microsoft.com/office/drawing/2014/main" id="{6AA3F64D-24B0-42EC-92B3-5D06FDEE66F0}"/>
              </a:ext>
            </a:extLst>
          </p:cNvPr>
          <p:cNvSpPr/>
          <p:nvPr/>
        </p:nvSpPr>
        <p:spPr>
          <a:xfrm>
            <a:off x="7559436" y="1211451"/>
            <a:ext cx="1140461" cy="723900"/>
          </a:xfrm>
          <a:prstGeom prst="roundRect">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EUA</a:t>
            </a:r>
            <a:br>
              <a:rPr lang="sv-SE" sz="1100" dirty="0"/>
            </a:br>
            <a:r>
              <a:rPr lang="sv-SE" sz="1100" dirty="0"/>
              <a:t>Ensidigt upprepat arbete</a:t>
            </a:r>
          </a:p>
        </p:txBody>
      </p:sp>
      <p:sp>
        <p:nvSpPr>
          <p:cNvPr id="14" name="Rektangel: rundade hörn 13">
            <a:extLst>
              <a:ext uri="{FF2B5EF4-FFF2-40B4-BE49-F238E27FC236}">
                <a16:creationId xmlns:a16="http://schemas.microsoft.com/office/drawing/2014/main" id="{67A32401-53BA-4B5D-AADB-72F136D84003}"/>
              </a:ext>
            </a:extLst>
          </p:cNvPr>
          <p:cNvSpPr/>
          <p:nvPr/>
        </p:nvSpPr>
        <p:spPr>
          <a:xfrm>
            <a:off x="6481445" y="4754147"/>
            <a:ext cx="1290955" cy="379095"/>
          </a:xfrm>
          <a:prstGeom prst="roundRect">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Tillbuds -rapportering</a:t>
            </a:r>
          </a:p>
        </p:txBody>
      </p:sp>
      <p:sp>
        <p:nvSpPr>
          <p:cNvPr id="15" name="Rektangel: rundade hörn 14">
            <a:extLst>
              <a:ext uri="{FF2B5EF4-FFF2-40B4-BE49-F238E27FC236}">
                <a16:creationId xmlns:a16="http://schemas.microsoft.com/office/drawing/2014/main" id="{26601115-05ED-4D77-A01D-9B8FFAEE9973}"/>
              </a:ext>
            </a:extLst>
          </p:cNvPr>
          <p:cNvSpPr/>
          <p:nvPr/>
        </p:nvSpPr>
        <p:spPr>
          <a:xfrm>
            <a:off x="2962192" y="1693864"/>
            <a:ext cx="1290955" cy="379095"/>
          </a:xfrm>
          <a:prstGeom prst="roundRect">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Skriftliga kvittenser</a:t>
            </a:r>
          </a:p>
        </p:txBody>
      </p:sp>
      <p:sp>
        <p:nvSpPr>
          <p:cNvPr id="16" name="Rektangel: rundade hörn 15">
            <a:extLst>
              <a:ext uri="{FF2B5EF4-FFF2-40B4-BE49-F238E27FC236}">
                <a16:creationId xmlns:a16="http://schemas.microsoft.com/office/drawing/2014/main" id="{3C14294D-5441-48AC-8534-9E17B899198E}"/>
              </a:ext>
            </a:extLst>
          </p:cNvPr>
          <p:cNvSpPr/>
          <p:nvPr/>
        </p:nvSpPr>
        <p:spPr>
          <a:xfrm>
            <a:off x="1372870" y="2852300"/>
            <a:ext cx="1533525" cy="325629"/>
          </a:xfrm>
          <a:prstGeom prst="roundRect">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Medarbetarskap</a:t>
            </a:r>
          </a:p>
        </p:txBody>
      </p:sp>
      <p:sp>
        <p:nvSpPr>
          <p:cNvPr id="17" name="Rektangel: rundade hörn 16">
            <a:extLst>
              <a:ext uri="{FF2B5EF4-FFF2-40B4-BE49-F238E27FC236}">
                <a16:creationId xmlns:a16="http://schemas.microsoft.com/office/drawing/2014/main" id="{9F6DF06C-F4B5-419B-86C0-7AB4E10C41A3}"/>
              </a:ext>
            </a:extLst>
          </p:cNvPr>
          <p:cNvSpPr/>
          <p:nvPr/>
        </p:nvSpPr>
        <p:spPr>
          <a:xfrm>
            <a:off x="3453046" y="2443029"/>
            <a:ext cx="5062303" cy="1585534"/>
          </a:xfrm>
          <a:prstGeom prst="roundRect">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Arbetsmiljö – OSA</a:t>
            </a:r>
            <a:br>
              <a:rPr lang="sv-SE" sz="2000" dirty="0"/>
            </a:br>
            <a:br>
              <a:rPr lang="sv-SE" sz="2000" dirty="0"/>
            </a:br>
            <a:r>
              <a:rPr lang="sv-SE" sz="2000" dirty="0"/>
              <a:t>Ledarskap och medarbetarskap</a:t>
            </a:r>
          </a:p>
        </p:txBody>
      </p:sp>
      <p:sp>
        <p:nvSpPr>
          <p:cNvPr id="19" name="Rektangel: rundade hörn 18">
            <a:extLst>
              <a:ext uri="{FF2B5EF4-FFF2-40B4-BE49-F238E27FC236}">
                <a16:creationId xmlns:a16="http://schemas.microsoft.com/office/drawing/2014/main" id="{AD1E9DE2-F5DB-403E-A3C1-E8041A681865}"/>
              </a:ext>
            </a:extLst>
          </p:cNvPr>
          <p:cNvSpPr/>
          <p:nvPr/>
        </p:nvSpPr>
        <p:spPr>
          <a:xfrm>
            <a:off x="9539819" y="2428507"/>
            <a:ext cx="1290955" cy="379095"/>
          </a:xfrm>
          <a:prstGeom prst="roundRect">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Undersöka och följa upp!</a:t>
            </a:r>
          </a:p>
        </p:txBody>
      </p:sp>
      <p:sp>
        <p:nvSpPr>
          <p:cNvPr id="20" name="Rektangel: rundade hörn 19">
            <a:extLst>
              <a:ext uri="{FF2B5EF4-FFF2-40B4-BE49-F238E27FC236}">
                <a16:creationId xmlns:a16="http://schemas.microsoft.com/office/drawing/2014/main" id="{9AE10E66-0EEC-4AB3-8DD5-D46F66086B4A}"/>
              </a:ext>
            </a:extLst>
          </p:cNvPr>
          <p:cNvSpPr/>
          <p:nvPr/>
        </p:nvSpPr>
        <p:spPr>
          <a:xfrm>
            <a:off x="9262745" y="4226842"/>
            <a:ext cx="2479040" cy="906400"/>
          </a:xfrm>
          <a:prstGeom prst="roundRect">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Medarbetarsamtal</a:t>
            </a:r>
          </a:p>
        </p:txBody>
      </p:sp>
      <p:sp>
        <p:nvSpPr>
          <p:cNvPr id="21" name="Ellips 20">
            <a:extLst>
              <a:ext uri="{FF2B5EF4-FFF2-40B4-BE49-F238E27FC236}">
                <a16:creationId xmlns:a16="http://schemas.microsoft.com/office/drawing/2014/main" id="{28C8AD92-3C7F-44DE-84FF-EFE422F6FDF5}"/>
              </a:ext>
            </a:extLst>
          </p:cNvPr>
          <p:cNvSpPr/>
          <p:nvPr/>
        </p:nvSpPr>
        <p:spPr>
          <a:xfrm>
            <a:off x="450215" y="3338613"/>
            <a:ext cx="2479040" cy="1087629"/>
          </a:xfrm>
          <a:prstGeom prst="ellipse">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Säkerhet</a:t>
            </a:r>
          </a:p>
        </p:txBody>
      </p:sp>
      <p:sp>
        <p:nvSpPr>
          <p:cNvPr id="22" name="Rektangel: rundade hörn 21">
            <a:extLst>
              <a:ext uri="{FF2B5EF4-FFF2-40B4-BE49-F238E27FC236}">
                <a16:creationId xmlns:a16="http://schemas.microsoft.com/office/drawing/2014/main" id="{11CF5FCF-87E5-4E17-8DCE-9940BC3B9497}"/>
              </a:ext>
            </a:extLst>
          </p:cNvPr>
          <p:cNvSpPr/>
          <p:nvPr/>
        </p:nvSpPr>
        <p:spPr>
          <a:xfrm>
            <a:off x="604586" y="4620268"/>
            <a:ext cx="1290955" cy="379095"/>
          </a:xfrm>
          <a:prstGeom prst="roundRect">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Tydliga rutiner</a:t>
            </a:r>
          </a:p>
        </p:txBody>
      </p:sp>
      <p:sp>
        <p:nvSpPr>
          <p:cNvPr id="23" name="Ellips 22">
            <a:extLst>
              <a:ext uri="{FF2B5EF4-FFF2-40B4-BE49-F238E27FC236}">
                <a16:creationId xmlns:a16="http://schemas.microsoft.com/office/drawing/2014/main" id="{493D25BE-97BB-45C3-9EE8-8D105E4E3095}"/>
              </a:ext>
            </a:extLst>
          </p:cNvPr>
          <p:cNvSpPr/>
          <p:nvPr/>
        </p:nvSpPr>
        <p:spPr>
          <a:xfrm>
            <a:off x="9039140" y="2927387"/>
            <a:ext cx="2479040" cy="955040"/>
          </a:xfrm>
          <a:prstGeom prst="ellipse">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Tydlighet</a:t>
            </a:r>
          </a:p>
          <a:p>
            <a:pPr algn="ctr"/>
            <a:r>
              <a:rPr lang="sv-SE" sz="1000" dirty="0"/>
              <a:t>Mål, Prioriteringar, Rutiner</a:t>
            </a:r>
          </a:p>
        </p:txBody>
      </p:sp>
      <p:sp>
        <p:nvSpPr>
          <p:cNvPr id="24" name="Ellips 23">
            <a:extLst>
              <a:ext uri="{FF2B5EF4-FFF2-40B4-BE49-F238E27FC236}">
                <a16:creationId xmlns:a16="http://schemas.microsoft.com/office/drawing/2014/main" id="{E8C9A510-4FAF-4587-86CD-1EB1E189328F}"/>
              </a:ext>
            </a:extLst>
          </p:cNvPr>
          <p:cNvSpPr/>
          <p:nvPr/>
        </p:nvSpPr>
        <p:spPr>
          <a:xfrm>
            <a:off x="7210425" y="5152927"/>
            <a:ext cx="2838449" cy="955040"/>
          </a:xfrm>
          <a:prstGeom prst="ellipse">
            <a:avLst/>
          </a:prstGeom>
          <a:gradFill>
            <a:gsLst>
              <a:gs pos="82000">
                <a:schemeClr val="tx1">
                  <a:lumMod val="85000"/>
                  <a:lumOff val="15000"/>
                </a:schemeClr>
              </a:gs>
              <a:gs pos="100000">
                <a:schemeClr val="accent1">
                  <a:lumMod val="45000"/>
                  <a:lumOff val="55000"/>
                </a:schemeClr>
              </a:gs>
              <a:gs pos="100000">
                <a:schemeClr val="accent1">
                  <a:lumMod val="45000"/>
                  <a:lumOff val="55000"/>
                </a:schemeClr>
              </a:gs>
              <a:gs pos="97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t>Aktivt informations &amp;</a:t>
            </a:r>
            <a:br>
              <a:rPr lang="sv-SE" sz="1200" b="1" dirty="0"/>
            </a:br>
            <a:r>
              <a:rPr lang="sv-SE" sz="1200" b="1" dirty="0"/>
              <a:t>kommunikationsarbete</a:t>
            </a:r>
          </a:p>
        </p:txBody>
      </p:sp>
    </p:spTree>
    <p:extLst>
      <p:ext uri="{BB962C8B-B14F-4D97-AF65-F5344CB8AC3E}">
        <p14:creationId xmlns:p14="http://schemas.microsoft.com/office/powerpoint/2010/main" val="414747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 name="Group 19">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21" name="Rectangle 20">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ubrik 1">
            <a:extLst>
              <a:ext uri="{FF2B5EF4-FFF2-40B4-BE49-F238E27FC236}">
                <a16:creationId xmlns:a16="http://schemas.microsoft.com/office/drawing/2014/main" id="{745B29F4-8EB4-4277-973F-29ADD4D8F85E}"/>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baseline="0">
                <a:solidFill>
                  <a:schemeClr val="tx2"/>
                </a:solidFill>
              </a:rPr>
              <a:t>Senaste skyddsronden</a:t>
            </a:r>
          </a:p>
        </p:txBody>
      </p:sp>
      <p:sp>
        <p:nvSpPr>
          <p:cNvPr id="3" name="Platshållare för innehåll 2">
            <a:extLst>
              <a:ext uri="{FF2B5EF4-FFF2-40B4-BE49-F238E27FC236}">
                <a16:creationId xmlns:a16="http://schemas.microsoft.com/office/drawing/2014/main" id="{D5C72145-95E1-4017-9DD0-0A0692A4C7C0}"/>
              </a:ext>
            </a:extLst>
          </p:cNvPr>
          <p:cNvSpPr>
            <a:spLocks noGrp="1"/>
          </p:cNvSpPr>
          <p:nvPr>
            <p:ph idx="1"/>
          </p:nvPr>
        </p:nvSpPr>
        <p:spPr>
          <a:xfrm>
            <a:off x="2417779" y="4427183"/>
            <a:ext cx="7379502" cy="522928"/>
          </a:xfrm>
        </p:spPr>
        <p:txBody>
          <a:bodyPr vert="horz" lIns="91440" tIns="91440" rIns="91440" bIns="91440" rtlCol="0">
            <a:normAutofit/>
          </a:bodyPr>
          <a:lstStyle/>
          <a:p>
            <a:pPr marL="0" indent="0" algn="ctr">
              <a:buNone/>
            </a:pPr>
            <a:r>
              <a:rPr lang="en-US" sz="1800" cap="all">
                <a:solidFill>
                  <a:srgbClr val="000000"/>
                </a:solidFill>
              </a:rPr>
              <a:t>Genomgång av handlingsplanen</a:t>
            </a:r>
          </a:p>
        </p:txBody>
      </p:sp>
      <p:cxnSp>
        <p:nvCxnSpPr>
          <p:cNvPr id="24" name="Straight Connector 23">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8" name="Picture 27">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4464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pic>
        <p:nvPicPr>
          <p:cNvPr id="7"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1" name="Rectangle 20">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3" name="Group 22">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24" name="Rectangle 23">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Bildobjekt 3">
            <a:extLst>
              <a:ext uri="{FF2B5EF4-FFF2-40B4-BE49-F238E27FC236}">
                <a16:creationId xmlns:a16="http://schemas.microsoft.com/office/drawing/2014/main" id="{FDE5B52B-1244-470F-BDBA-42A3D3C49580}"/>
              </a:ext>
            </a:extLst>
          </p:cNvPr>
          <p:cNvPicPr>
            <a:picLocks noChangeAspect="1"/>
          </p:cNvPicPr>
          <p:nvPr/>
        </p:nvPicPr>
        <p:blipFill>
          <a:blip r:embed="rId3"/>
          <a:srcRect t="8294" r="4" b="4"/>
          <a:stretch>
            <a:fillRect/>
          </a:stretch>
        </p:blipFill>
        <p:spPr>
          <a:xfrm>
            <a:off x="1271223" y="1116345"/>
            <a:ext cx="3362141" cy="3866172"/>
          </a:xfrm>
          <a:prstGeom prst="rect">
            <a:avLst/>
          </a:prstGeom>
        </p:spPr>
      </p:pic>
      <p:sp>
        <p:nvSpPr>
          <p:cNvPr id="2" name="textruta 1">
            <a:extLst>
              <a:ext uri="{FF2B5EF4-FFF2-40B4-BE49-F238E27FC236}">
                <a16:creationId xmlns:a16="http://schemas.microsoft.com/office/drawing/2014/main" id="{76C3A05E-72FE-3F5C-D708-FA71DFCFEF13}"/>
              </a:ext>
            </a:extLst>
          </p:cNvPr>
          <p:cNvSpPr txBox="1"/>
          <p:nvPr/>
        </p:nvSpPr>
        <p:spPr>
          <a:xfrm>
            <a:off x="5753317" y="2015732"/>
            <a:ext cx="4985080"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dirty="0" err="1"/>
              <a:t>Varje</a:t>
            </a:r>
            <a:r>
              <a:rPr lang="en-US" dirty="0"/>
              <a:t> </a:t>
            </a:r>
            <a:r>
              <a:rPr lang="en-US" dirty="0" err="1"/>
              <a:t>bransch</a:t>
            </a:r>
            <a:r>
              <a:rPr lang="en-US" dirty="0"/>
              <a:t> </a:t>
            </a:r>
            <a:r>
              <a:rPr lang="en-US" dirty="0" err="1"/>
              <a:t>har</a:t>
            </a:r>
            <a:r>
              <a:rPr lang="en-US" dirty="0"/>
              <a:t> </a:t>
            </a:r>
            <a:r>
              <a:rPr lang="en-US" dirty="0" err="1"/>
              <a:t>sina</a:t>
            </a:r>
            <a:r>
              <a:rPr lang="en-US" dirty="0"/>
              <a:t> </a:t>
            </a:r>
            <a:r>
              <a:rPr lang="en-US" dirty="0" err="1"/>
              <a:t>utmaningar</a:t>
            </a:r>
            <a:r>
              <a:rPr lang="en-US" dirty="0"/>
              <a:t>!</a:t>
            </a:r>
            <a:br>
              <a:rPr lang="en-US" dirty="0"/>
            </a:br>
            <a:br>
              <a:rPr lang="en-US" dirty="0"/>
            </a:br>
            <a:r>
              <a:rPr lang="en-US" dirty="0"/>
              <a:t>Vilka </a:t>
            </a:r>
            <a:r>
              <a:rPr lang="en-US" dirty="0" err="1"/>
              <a:t>är</a:t>
            </a:r>
            <a:r>
              <a:rPr lang="en-US" dirty="0"/>
              <a:t> </a:t>
            </a:r>
            <a:r>
              <a:rPr lang="en-US" dirty="0" err="1"/>
              <a:t>våra</a:t>
            </a:r>
            <a:r>
              <a:rPr lang="en-US" dirty="0"/>
              <a:t> </a:t>
            </a:r>
            <a:r>
              <a:rPr lang="en-US" dirty="0" err="1"/>
              <a:t>utmaningar</a:t>
            </a:r>
            <a:r>
              <a:rPr lang="en-US" dirty="0"/>
              <a:t>?</a:t>
            </a:r>
          </a:p>
        </p:txBody>
      </p:sp>
      <p:pic>
        <p:nvPicPr>
          <p:cNvPr id="27" name="Picture 26">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49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pic>
        <p:nvPicPr>
          <p:cNvPr id="9" name="Picture 11">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3">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5">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3E96768-6913-42C6-BEEF-27AE53F45735}"/>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Agenda</a:t>
            </a:r>
          </a:p>
        </p:txBody>
      </p:sp>
      <p:cxnSp>
        <p:nvCxnSpPr>
          <p:cNvPr id="20" name="Straight Connector 19">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2" name="Rectangle 21">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Platshållare för innehåll 2">
            <a:extLst>
              <a:ext uri="{FF2B5EF4-FFF2-40B4-BE49-F238E27FC236}">
                <a16:creationId xmlns:a16="http://schemas.microsoft.com/office/drawing/2014/main" id="{752ED08C-264E-6A48-A521-2F20E4B0550C}"/>
              </a:ext>
            </a:extLst>
          </p:cNvPr>
          <p:cNvGraphicFramePr>
            <a:graphicFrameLocks noGrp="1"/>
          </p:cNvGraphicFramePr>
          <p:nvPr>
            <p:ph idx="4294967295"/>
            <p:extLst>
              <p:ext uri="{D42A27DB-BD31-4B8C-83A1-F6EECF244321}">
                <p14:modId xmlns:p14="http://schemas.microsoft.com/office/powerpoint/2010/main" val="629562514"/>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118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pic>
        <p:nvPicPr>
          <p:cNvPr id="8"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1" name="Rectangle 15">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4453416-8F39-41D5-8394-53DC27C21C1D}"/>
              </a:ext>
            </a:extLst>
          </p:cNvPr>
          <p:cNvSpPr>
            <a:spLocks noGrp="1"/>
          </p:cNvSpPr>
          <p:nvPr>
            <p:ph type="title"/>
          </p:nvPr>
        </p:nvSpPr>
        <p:spPr>
          <a:xfrm>
            <a:off x="1451579" y="603554"/>
            <a:ext cx="9603275" cy="1049235"/>
          </a:xfrm>
        </p:spPr>
        <p:txBody>
          <a:bodyPr>
            <a:normAutofit/>
          </a:bodyPr>
          <a:lstStyle/>
          <a:p>
            <a:r>
              <a:rPr lang="sv-SE" dirty="0"/>
              <a:t>SAM – Vårt systematiska arbetsmiljöarbete</a:t>
            </a:r>
          </a:p>
        </p:txBody>
      </p:sp>
      <p:graphicFrame>
        <p:nvGraphicFramePr>
          <p:cNvPr id="5" name="Platshållare för innehåll 2">
            <a:extLst>
              <a:ext uri="{FF2B5EF4-FFF2-40B4-BE49-F238E27FC236}">
                <a16:creationId xmlns:a16="http://schemas.microsoft.com/office/drawing/2014/main" id="{EDCEBF45-DD18-F15F-8C1C-5F49DE8E9DC6}"/>
              </a:ext>
            </a:extLst>
          </p:cNvPr>
          <p:cNvGraphicFramePr>
            <a:graphicFrameLocks noGrp="1"/>
          </p:cNvGraphicFramePr>
          <p:nvPr>
            <p:ph idx="1"/>
            <p:extLst>
              <p:ext uri="{D42A27DB-BD31-4B8C-83A1-F6EECF244321}">
                <p14:modId xmlns:p14="http://schemas.microsoft.com/office/powerpoint/2010/main" val="1909009067"/>
              </p:ext>
            </p:extLst>
          </p:nvPr>
        </p:nvGraphicFramePr>
        <p:xfrm>
          <a:off x="473335" y="1295764"/>
          <a:ext cx="11327803" cy="5066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089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9" name="Straight Connector 1032">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Rubrik 1">
            <a:extLst>
              <a:ext uri="{FF2B5EF4-FFF2-40B4-BE49-F238E27FC236}">
                <a16:creationId xmlns:a16="http://schemas.microsoft.com/office/drawing/2014/main" id="{161B1E4B-50B8-4FAB-8977-76AA61C1DF21}"/>
              </a:ext>
            </a:extLst>
          </p:cNvPr>
          <p:cNvSpPr>
            <a:spLocks noGrp="1"/>
          </p:cNvSpPr>
          <p:nvPr>
            <p:ph type="title"/>
          </p:nvPr>
        </p:nvSpPr>
        <p:spPr>
          <a:xfrm>
            <a:off x="1451579" y="804519"/>
            <a:ext cx="5550357" cy="1049235"/>
          </a:xfrm>
        </p:spPr>
        <p:txBody>
          <a:bodyPr vert="horz" lIns="91440" tIns="45720" rIns="91440" bIns="45720" rtlCol="0" anchor="t">
            <a:normAutofit/>
          </a:bodyPr>
          <a:lstStyle/>
          <a:p>
            <a:r>
              <a:rPr lang="en-US"/>
              <a:t>Vårt systematiska arbetsmiljöarbete</a:t>
            </a:r>
          </a:p>
        </p:txBody>
      </p:sp>
      <p:sp>
        <p:nvSpPr>
          <p:cNvPr id="1030" name="Rectangle 1034">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Rectangle 4">
            <a:extLst>
              <a:ext uri="{FF2B5EF4-FFF2-40B4-BE49-F238E27FC236}">
                <a16:creationId xmlns:a16="http://schemas.microsoft.com/office/drawing/2014/main" id="{F475F63D-5A2A-4D59-8557-692E79640C42}"/>
              </a:ext>
            </a:extLst>
          </p:cNvPr>
          <p:cNvSpPr>
            <a:spLocks noChangeArrowheads="1"/>
          </p:cNvSpPr>
          <p:nvPr/>
        </p:nvSpPr>
        <p:spPr bwMode="auto">
          <a:xfrm>
            <a:off x="1451579" y="2015732"/>
            <a:ext cx="5550357" cy="34506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lvl="0" defTabSz="914400" fontAlgn="base">
              <a:lnSpc>
                <a:spcPct val="110000"/>
              </a:lnSpc>
              <a:spcBef>
                <a:spcPct val="0"/>
              </a:spcBef>
              <a:spcAft>
                <a:spcPts val="600"/>
              </a:spcAft>
              <a:buClr>
                <a:schemeClr val="accent1"/>
              </a:buClr>
              <a:buSzPct val="100000"/>
            </a:pPr>
            <a:r>
              <a:rPr lang="en-US" altLang="sv-SE" sz="1400" dirty="0" err="1"/>
              <a:t>Företaget</a:t>
            </a:r>
            <a:r>
              <a:rPr lang="en-US" altLang="sv-SE" sz="1400" dirty="0"/>
              <a:t> </a:t>
            </a:r>
            <a:r>
              <a:rPr lang="en-US" altLang="sv-SE" sz="1400" dirty="0" err="1"/>
              <a:t>undersöker</a:t>
            </a:r>
            <a:r>
              <a:rPr lang="en-US" altLang="sv-SE" sz="1400" dirty="0"/>
              <a:t> </a:t>
            </a:r>
            <a:r>
              <a:rPr lang="en-US" altLang="sv-SE" sz="1400" dirty="0" err="1"/>
              <a:t>regelbundet</a:t>
            </a:r>
            <a:r>
              <a:rPr lang="en-US" altLang="sv-SE" sz="1400" dirty="0"/>
              <a:t> </a:t>
            </a:r>
            <a:r>
              <a:rPr lang="en-US" altLang="sv-SE" sz="1400" dirty="0" err="1"/>
              <a:t>arbetsmiljön</a:t>
            </a:r>
            <a:r>
              <a:rPr lang="en-US" altLang="sv-SE" sz="1400" dirty="0"/>
              <a:t> (via </a:t>
            </a:r>
            <a:r>
              <a:rPr lang="en-US" altLang="sv-SE" sz="1400" dirty="0" err="1"/>
              <a:t>bl.a</a:t>
            </a:r>
            <a:r>
              <a:rPr lang="en-US" altLang="sv-SE" sz="1400" dirty="0"/>
              <a:t>. </a:t>
            </a:r>
            <a:r>
              <a:rPr lang="en-US" altLang="sv-SE" sz="1400" dirty="0" err="1"/>
              <a:t>skyddsronder</a:t>
            </a:r>
            <a:r>
              <a:rPr lang="en-US" altLang="sv-SE" sz="1400" dirty="0"/>
              <a:t>), </a:t>
            </a:r>
            <a:r>
              <a:rPr lang="en-US" altLang="sv-SE" sz="1400" dirty="0" err="1"/>
              <a:t>genomför</a:t>
            </a:r>
            <a:r>
              <a:rPr lang="en-US" altLang="sv-SE" sz="1400" dirty="0"/>
              <a:t> de </a:t>
            </a:r>
            <a:r>
              <a:rPr lang="en-US" altLang="sv-SE" sz="1400" dirty="0" err="1"/>
              <a:t>åtgärder</a:t>
            </a:r>
            <a:r>
              <a:rPr lang="en-US" altLang="sv-SE" sz="1400" dirty="0"/>
              <a:t> </a:t>
            </a:r>
            <a:r>
              <a:rPr lang="en-US" altLang="sv-SE" sz="1400" dirty="0" err="1"/>
              <a:t>som</a:t>
            </a:r>
            <a:r>
              <a:rPr lang="en-US" altLang="sv-SE" sz="1400" dirty="0"/>
              <a:t> </a:t>
            </a:r>
            <a:r>
              <a:rPr lang="en-US" altLang="sv-SE" sz="1400" dirty="0" err="1"/>
              <a:t>krävs</a:t>
            </a:r>
            <a:r>
              <a:rPr lang="en-US" altLang="sv-SE" sz="1400" dirty="0"/>
              <a:t> för </a:t>
            </a:r>
            <a:r>
              <a:rPr lang="en-US" altLang="sv-SE" sz="1400" dirty="0" err="1"/>
              <a:t>att</a:t>
            </a:r>
            <a:r>
              <a:rPr lang="en-US" altLang="sv-SE" sz="1400" dirty="0"/>
              <a:t> </a:t>
            </a:r>
            <a:r>
              <a:rPr lang="en-US" altLang="sv-SE" sz="1400" dirty="0" err="1"/>
              <a:t>reducera</a:t>
            </a:r>
            <a:r>
              <a:rPr lang="en-US" altLang="sv-SE" sz="1400" dirty="0"/>
              <a:t> </a:t>
            </a:r>
            <a:r>
              <a:rPr lang="en-US" altLang="sv-SE" sz="1400" dirty="0" err="1"/>
              <a:t>eller</a:t>
            </a:r>
            <a:r>
              <a:rPr lang="en-US" altLang="sv-SE" sz="1400" dirty="0"/>
              <a:t> ta bort risker och </a:t>
            </a:r>
            <a:r>
              <a:rPr lang="en-US" altLang="sv-SE" sz="1400" dirty="0" err="1"/>
              <a:t>att</a:t>
            </a:r>
            <a:r>
              <a:rPr lang="en-US" altLang="sv-SE" sz="1400" dirty="0"/>
              <a:t> sedan </a:t>
            </a:r>
            <a:r>
              <a:rPr lang="en-US" altLang="sv-SE" sz="1400" dirty="0" err="1"/>
              <a:t>kontrollera</a:t>
            </a:r>
            <a:r>
              <a:rPr lang="en-US" altLang="sv-SE" sz="1400" dirty="0"/>
              <a:t> </a:t>
            </a:r>
            <a:r>
              <a:rPr lang="en-US" altLang="sv-SE" sz="1400" dirty="0" err="1"/>
              <a:t>att</a:t>
            </a:r>
            <a:r>
              <a:rPr lang="en-US" altLang="sv-SE" sz="1400" dirty="0"/>
              <a:t> </a:t>
            </a:r>
            <a:r>
              <a:rPr lang="en-US" altLang="sv-SE" sz="1400" dirty="0" err="1"/>
              <a:t>genomförda</a:t>
            </a:r>
            <a:r>
              <a:rPr lang="en-US" altLang="sv-SE" sz="1400" dirty="0"/>
              <a:t> </a:t>
            </a:r>
            <a:r>
              <a:rPr lang="en-US" altLang="sv-SE" sz="1400" dirty="0" err="1"/>
              <a:t>åtgärder</a:t>
            </a:r>
            <a:r>
              <a:rPr lang="en-US" altLang="sv-SE" sz="1400" dirty="0"/>
              <a:t> </a:t>
            </a:r>
            <a:r>
              <a:rPr lang="en-US" altLang="sv-SE" sz="1400" dirty="0" err="1"/>
              <a:t>får</a:t>
            </a:r>
            <a:r>
              <a:rPr lang="en-US" altLang="sv-SE" sz="1400" dirty="0"/>
              <a:t> de </a:t>
            </a:r>
            <a:r>
              <a:rPr lang="en-US" altLang="sv-SE" sz="1400" dirty="0" err="1"/>
              <a:t>avsedda</a:t>
            </a:r>
            <a:r>
              <a:rPr lang="en-US" altLang="sv-SE" sz="1400" dirty="0"/>
              <a:t> </a:t>
            </a:r>
            <a:r>
              <a:rPr lang="en-US" altLang="sv-SE" sz="1400" dirty="0" err="1"/>
              <a:t>effekterna</a:t>
            </a:r>
            <a:r>
              <a:rPr lang="en-US" altLang="sv-SE" sz="1400" dirty="0"/>
              <a:t>.</a:t>
            </a:r>
            <a:br>
              <a:rPr lang="en-US" altLang="sv-SE" sz="1400" dirty="0"/>
            </a:br>
            <a:br>
              <a:rPr lang="en-US" altLang="sv-SE" sz="1400" dirty="0"/>
            </a:br>
            <a:r>
              <a:rPr lang="en-US" altLang="sv-SE" sz="1400" dirty="0"/>
              <a:t>Vi </a:t>
            </a:r>
            <a:r>
              <a:rPr lang="en-US" altLang="sv-SE" sz="1400" dirty="0" err="1"/>
              <a:t>arbetar</a:t>
            </a:r>
            <a:r>
              <a:rPr lang="en-US" altLang="sv-SE" sz="1400" dirty="0"/>
              <a:t> </a:t>
            </a:r>
            <a:r>
              <a:rPr lang="en-US" altLang="sv-SE" sz="1400" dirty="0" err="1"/>
              <a:t>aktivt</a:t>
            </a:r>
            <a:r>
              <a:rPr lang="en-US" altLang="sv-SE" sz="1400" dirty="0"/>
              <a:t> med SAM-</a:t>
            </a:r>
            <a:r>
              <a:rPr lang="en-US" altLang="sv-SE" sz="1400" dirty="0" err="1"/>
              <a:t>hjulet</a:t>
            </a:r>
            <a:r>
              <a:rPr lang="en-US" altLang="sv-SE" sz="1400" dirty="0"/>
              <a:t>:</a:t>
            </a:r>
            <a:br>
              <a:rPr lang="en-US" altLang="sv-SE" sz="1400" dirty="0"/>
            </a:br>
            <a:endParaRPr lang="en-US" altLang="sv-SE" sz="1400" dirty="0"/>
          </a:p>
          <a:p>
            <a:pPr lvl="0" defTabSz="914400" fontAlgn="base">
              <a:lnSpc>
                <a:spcPct val="110000"/>
              </a:lnSpc>
              <a:spcBef>
                <a:spcPct val="0"/>
              </a:spcBef>
              <a:spcAft>
                <a:spcPts val="600"/>
              </a:spcAft>
              <a:buClr>
                <a:schemeClr val="accent1"/>
              </a:buClr>
              <a:buSzPct val="100000"/>
            </a:pPr>
            <a:r>
              <a:rPr lang="en-US" altLang="sv-SE" sz="1400" dirty="0" err="1"/>
              <a:t>Utöver</a:t>
            </a:r>
            <a:r>
              <a:rPr lang="en-US" altLang="sv-SE" sz="1400" dirty="0"/>
              <a:t> </a:t>
            </a:r>
            <a:r>
              <a:rPr lang="en-US" altLang="sv-SE" sz="1400" dirty="0" err="1"/>
              <a:t>ovan</a:t>
            </a:r>
            <a:r>
              <a:rPr lang="en-US" altLang="sv-SE" sz="1400" dirty="0"/>
              <a:t> </a:t>
            </a:r>
            <a:r>
              <a:rPr lang="en-US" altLang="sv-SE" sz="1400" dirty="0" err="1"/>
              <a:t>nämnda</a:t>
            </a:r>
            <a:r>
              <a:rPr lang="en-US" altLang="sv-SE" sz="1400" dirty="0"/>
              <a:t> </a:t>
            </a:r>
            <a:r>
              <a:rPr lang="en-US" altLang="sv-SE" sz="1400" dirty="0" err="1"/>
              <a:t>delar</a:t>
            </a:r>
            <a:r>
              <a:rPr lang="en-US" altLang="sv-SE" sz="1400" dirty="0"/>
              <a:t> </a:t>
            </a:r>
            <a:r>
              <a:rPr lang="en-US" altLang="sv-SE" sz="1400" dirty="0" err="1"/>
              <a:t>så</a:t>
            </a:r>
            <a:r>
              <a:rPr lang="en-US" altLang="sv-SE" sz="1400" dirty="0"/>
              <a:t> </a:t>
            </a:r>
            <a:r>
              <a:rPr lang="en-US" altLang="sv-SE" sz="1400" dirty="0" err="1"/>
              <a:t>ingår</a:t>
            </a:r>
            <a:r>
              <a:rPr lang="en-US" altLang="sv-SE" sz="1400" dirty="0"/>
              <a:t> </a:t>
            </a:r>
            <a:r>
              <a:rPr lang="en-US" altLang="sv-SE" sz="1400" dirty="0" err="1"/>
              <a:t>även</a:t>
            </a:r>
            <a:r>
              <a:rPr lang="en-US" altLang="sv-SE" sz="1400" dirty="0"/>
              <a:t> </a:t>
            </a:r>
            <a:r>
              <a:rPr lang="en-US" altLang="sv-SE" sz="1400" dirty="0" err="1"/>
              <a:t>vår</a:t>
            </a:r>
            <a:r>
              <a:rPr lang="en-US" altLang="sv-SE" sz="1400" dirty="0"/>
              <a:t> </a:t>
            </a:r>
            <a:r>
              <a:rPr lang="en-US" altLang="sv-SE" sz="1400" dirty="0" err="1"/>
              <a:t>policydokumentation</a:t>
            </a:r>
            <a:r>
              <a:rPr lang="en-US" altLang="sv-SE" sz="1400" dirty="0"/>
              <a:t> </a:t>
            </a:r>
            <a:r>
              <a:rPr lang="en-US" altLang="sv-SE" sz="1400" dirty="0" err="1"/>
              <a:t>inom</a:t>
            </a:r>
            <a:r>
              <a:rPr lang="en-US" altLang="sv-SE" sz="1400" dirty="0"/>
              <a:t> </a:t>
            </a:r>
            <a:br>
              <a:rPr lang="en-US" altLang="sv-SE" sz="1400" dirty="0"/>
            </a:br>
            <a:r>
              <a:rPr lang="en-US" altLang="sv-SE" sz="1400" dirty="0" err="1"/>
              <a:t>arbetsmiljöområdet</a:t>
            </a:r>
            <a:r>
              <a:rPr lang="en-US" altLang="sv-SE" sz="1400" dirty="0"/>
              <a:t> (</a:t>
            </a:r>
            <a:r>
              <a:rPr lang="en-US" altLang="sv-SE" sz="1400" dirty="0" err="1"/>
              <a:t>återfinns</a:t>
            </a:r>
            <a:r>
              <a:rPr lang="en-US" altLang="sv-SE" sz="1400" dirty="0"/>
              <a:t> via </a:t>
            </a:r>
            <a:r>
              <a:rPr lang="en-US" altLang="sv-SE" sz="1400" dirty="0" err="1"/>
              <a:t>Wireca</a:t>
            </a:r>
            <a:r>
              <a:rPr lang="en-US" altLang="sv-SE" sz="1400" dirty="0"/>
              <a:t>) i SAM.</a:t>
            </a:r>
            <a:br>
              <a:rPr lang="en-US" altLang="sv-SE" sz="1400" dirty="0"/>
            </a:br>
            <a:br>
              <a:rPr lang="en-US" altLang="sv-SE" sz="1400" dirty="0"/>
            </a:br>
            <a:r>
              <a:rPr lang="en-US" altLang="sv-SE" sz="1400" dirty="0"/>
              <a:t>Vi </a:t>
            </a:r>
            <a:r>
              <a:rPr lang="en-US" altLang="sv-SE" sz="1400" dirty="0" err="1"/>
              <a:t>har</a:t>
            </a:r>
            <a:r>
              <a:rPr lang="en-US" altLang="sv-SE" sz="1400" dirty="0"/>
              <a:t> </a:t>
            </a:r>
            <a:r>
              <a:rPr lang="en-US" altLang="sv-SE" sz="1400" dirty="0" err="1"/>
              <a:t>en</a:t>
            </a:r>
            <a:r>
              <a:rPr lang="en-US" altLang="sv-SE" sz="1400" dirty="0"/>
              <a:t> </a:t>
            </a:r>
            <a:r>
              <a:rPr lang="en-US" altLang="sv-SE" sz="1400" dirty="0" err="1"/>
              <a:t>tydlig</a:t>
            </a:r>
            <a:r>
              <a:rPr lang="en-US" altLang="sv-SE" sz="1400" dirty="0"/>
              <a:t> vision </a:t>
            </a:r>
            <a:r>
              <a:rPr lang="en-US" altLang="sv-SE" sz="1400" dirty="0" err="1"/>
              <a:t>att</a:t>
            </a:r>
            <a:r>
              <a:rPr lang="en-US" altLang="sv-SE" sz="1400" dirty="0"/>
              <a:t> </a:t>
            </a:r>
            <a:r>
              <a:rPr lang="en-US" altLang="sv-SE" sz="1400" dirty="0" err="1"/>
              <a:t>vara</a:t>
            </a:r>
            <a:r>
              <a:rPr lang="en-US" altLang="sv-SE" sz="1400" dirty="0"/>
              <a:t> </a:t>
            </a:r>
            <a:r>
              <a:rPr lang="en-US" altLang="sv-SE" sz="1400" dirty="0" err="1"/>
              <a:t>ett</a:t>
            </a:r>
            <a:r>
              <a:rPr lang="en-US" altLang="sv-SE" sz="1400" dirty="0"/>
              <a:t> </a:t>
            </a:r>
            <a:r>
              <a:rPr lang="en-US" altLang="sv-SE" sz="1400" dirty="0" err="1"/>
              <a:t>mycket</a:t>
            </a:r>
            <a:r>
              <a:rPr lang="en-US" altLang="sv-SE" sz="1400" dirty="0"/>
              <a:t> </a:t>
            </a:r>
            <a:r>
              <a:rPr lang="en-US" altLang="sv-SE" sz="1400" dirty="0" err="1"/>
              <a:t>attraktivt</a:t>
            </a:r>
            <a:r>
              <a:rPr lang="en-US" altLang="sv-SE" sz="1400" dirty="0"/>
              <a:t> </a:t>
            </a:r>
            <a:r>
              <a:rPr lang="en-US" altLang="sv-SE" sz="1400" dirty="0" err="1"/>
              <a:t>företag</a:t>
            </a:r>
            <a:r>
              <a:rPr lang="en-US" altLang="sv-SE" sz="1400" dirty="0"/>
              <a:t> och </a:t>
            </a:r>
            <a:r>
              <a:rPr lang="en-US" altLang="sv-SE" sz="1400" dirty="0" err="1"/>
              <a:t>aktör</a:t>
            </a:r>
            <a:r>
              <a:rPr lang="en-US" altLang="sv-SE" sz="1400" dirty="0"/>
              <a:t> i den </a:t>
            </a:r>
            <a:r>
              <a:rPr lang="en-US" altLang="sv-SE" sz="1400" dirty="0" err="1"/>
              <a:t>marknad</a:t>
            </a:r>
            <a:r>
              <a:rPr lang="en-US" altLang="sv-SE" sz="1400" dirty="0"/>
              <a:t> vi </a:t>
            </a:r>
            <a:r>
              <a:rPr lang="en-US" altLang="sv-SE" sz="1400" dirty="0" err="1"/>
              <a:t>agerar</a:t>
            </a:r>
            <a:r>
              <a:rPr lang="en-US" altLang="sv-SE" sz="1400" dirty="0"/>
              <a:t> </a:t>
            </a:r>
            <a:r>
              <a:rPr lang="en-US" altLang="sv-SE" sz="1400" dirty="0" err="1"/>
              <a:t>inom</a:t>
            </a:r>
            <a:r>
              <a:rPr lang="en-US" altLang="sv-SE" sz="1400" dirty="0"/>
              <a:t>!</a:t>
            </a:r>
            <a:br>
              <a:rPr lang="en-US" altLang="sv-SE" sz="1400" b="1" dirty="0"/>
            </a:br>
            <a:br>
              <a:rPr lang="en-US" altLang="sv-SE" sz="1400" b="1" dirty="0"/>
            </a:br>
            <a:endParaRPr lang="en-US" altLang="sv-SE" sz="1400" b="1" dirty="0"/>
          </a:p>
          <a:p>
            <a:pPr lvl="0" defTabSz="914400" fontAlgn="base">
              <a:lnSpc>
                <a:spcPct val="110000"/>
              </a:lnSpc>
              <a:spcBef>
                <a:spcPct val="0"/>
              </a:spcBef>
              <a:spcAft>
                <a:spcPts val="600"/>
              </a:spcAft>
              <a:buClr>
                <a:schemeClr val="accent1"/>
              </a:buClr>
              <a:buSzPct val="100000"/>
            </a:pPr>
            <a:br>
              <a:rPr lang="en-US" altLang="sv-SE" sz="1400" dirty="0"/>
            </a:br>
            <a:endParaRPr kumimoji="0" lang="en-US" altLang="sv-SE" sz="1400" b="0" i="0" u="none" strike="noStrike" cap="none" normalizeH="0" baseline="0" dirty="0">
              <a:ln>
                <a:noFill/>
              </a:ln>
            </a:endParaRPr>
          </a:p>
        </p:txBody>
      </p:sp>
      <p:pic>
        <p:nvPicPr>
          <p:cNvPr id="1026" name="Picture 3">
            <a:extLst>
              <a:ext uri="{FF2B5EF4-FFF2-40B4-BE49-F238E27FC236}">
                <a16:creationId xmlns:a16="http://schemas.microsoft.com/office/drawing/2014/main" id="{949697BE-6ACB-4119-9CED-84D5BC09BA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2" r="1487" b="-2"/>
          <a:stretch/>
        </p:blipFill>
        <p:spPr bwMode="auto">
          <a:xfrm>
            <a:off x="8358516" y="481109"/>
            <a:ext cx="2304991" cy="249190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Bildresultat för vision">
            <a:extLst>
              <a:ext uri="{FF2B5EF4-FFF2-40B4-BE49-F238E27FC236}">
                <a16:creationId xmlns:a16="http://schemas.microsoft.com/office/drawing/2014/main" id="{EE2D5794-C362-42F6-9B92-D7902C5A8E98}"/>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14980" r="3166" b="-2"/>
          <a:stretch>
            <a:fillRect/>
          </a:stretch>
        </p:blipFill>
        <p:spPr bwMode="auto">
          <a:xfrm>
            <a:off x="7673457" y="3138486"/>
            <a:ext cx="3675110" cy="24919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036">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4" name="Straight Connector 1038">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217D6EC-C29D-4C83-8C58-A1FB383CC17A}"/>
              </a:ext>
            </a:extLst>
          </p:cNvPr>
          <p:cNvSpPr>
            <a:spLocks noChangeArrowheads="1"/>
          </p:cNvSpPr>
          <p:nvPr/>
        </p:nvSpPr>
        <p:spPr bwMode="auto">
          <a:xfrm>
            <a:off x="0" y="-40704"/>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sv-SE" altLang="sv-SE" sz="11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E8B8D8F-C7E6-4AB6-870D-D520D013122C}"/>
              </a:ext>
            </a:extLst>
          </p:cNvPr>
          <p:cNvSpPr>
            <a:spLocks noChangeArrowheads="1"/>
          </p:cNvSpPr>
          <p:nvPr/>
        </p:nvSpPr>
        <p:spPr bwMode="auto">
          <a:xfrm>
            <a:off x="0" y="3115846"/>
            <a:ext cx="2231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sv-SE" altLang="sv-SE" sz="11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t> </a:t>
            </a:r>
            <a:br>
              <a:rPr kumimoji="0" lang="sv-SE" altLang="sv-SE" sz="11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br>
            <a:br>
              <a:rPr kumimoji="0" lang="sv-SE" altLang="sv-SE" sz="9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Calibri Light" panose="020F030202020403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357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238C1A-B633-4115-AD0E-31D84238A029}"/>
              </a:ext>
            </a:extLst>
          </p:cNvPr>
          <p:cNvSpPr>
            <a:spLocks noGrp="1"/>
          </p:cNvSpPr>
          <p:nvPr>
            <p:ph type="title"/>
          </p:nvPr>
        </p:nvSpPr>
        <p:spPr/>
        <p:txBody>
          <a:bodyPr/>
          <a:lstStyle/>
          <a:p>
            <a:r>
              <a:rPr lang="sv-SE" dirty="0"/>
              <a:t>Vi ska vara bra på helheten</a:t>
            </a:r>
          </a:p>
        </p:txBody>
      </p:sp>
      <p:sp>
        <p:nvSpPr>
          <p:cNvPr id="4" name="Oval 4">
            <a:extLst>
              <a:ext uri="{FF2B5EF4-FFF2-40B4-BE49-F238E27FC236}">
                <a16:creationId xmlns:a16="http://schemas.microsoft.com/office/drawing/2014/main" id="{68D6865D-44BB-4E92-A9DD-635B4778D778}"/>
              </a:ext>
            </a:extLst>
          </p:cNvPr>
          <p:cNvSpPr>
            <a:spLocks noChangeArrowheads="1"/>
          </p:cNvSpPr>
          <p:nvPr/>
        </p:nvSpPr>
        <p:spPr bwMode="auto">
          <a:xfrm>
            <a:off x="129382" y="1951269"/>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Psykosocial</a:t>
            </a:r>
          </a:p>
          <a:p>
            <a:pPr algn="ctr" fontAlgn="auto">
              <a:spcBef>
                <a:spcPts val="0"/>
              </a:spcBef>
              <a:spcAft>
                <a:spcPts val="0"/>
              </a:spcAft>
              <a:defRPr/>
            </a:pPr>
            <a:r>
              <a:rPr lang="sv-SE" sz="1200">
                <a:solidFill>
                  <a:schemeClr val="bg1"/>
                </a:solidFill>
              </a:rPr>
              <a:t>arbetsmiljö</a:t>
            </a:r>
          </a:p>
        </p:txBody>
      </p:sp>
      <p:sp>
        <p:nvSpPr>
          <p:cNvPr id="5" name="Oval 6">
            <a:extLst>
              <a:ext uri="{FF2B5EF4-FFF2-40B4-BE49-F238E27FC236}">
                <a16:creationId xmlns:a16="http://schemas.microsoft.com/office/drawing/2014/main" id="{F2BFA838-E73D-461A-838B-014FA0436922}"/>
              </a:ext>
            </a:extLst>
          </p:cNvPr>
          <p:cNvSpPr>
            <a:spLocks noChangeArrowheads="1"/>
          </p:cNvSpPr>
          <p:nvPr/>
        </p:nvSpPr>
        <p:spPr bwMode="auto">
          <a:xfrm>
            <a:off x="6249988" y="1965809"/>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Utvecklings-</a:t>
            </a:r>
          </a:p>
          <a:p>
            <a:pPr algn="ctr" fontAlgn="auto">
              <a:spcBef>
                <a:spcPts val="0"/>
              </a:spcBef>
              <a:spcAft>
                <a:spcPts val="0"/>
              </a:spcAft>
              <a:defRPr/>
            </a:pPr>
            <a:r>
              <a:rPr lang="sv-SE" sz="1200">
                <a:solidFill>
                  <a:schemeClr val="bg1"/>
                </a:solidFill>
              </a:rPr>
              <a:t>möjligheter</a:t>
            </a:r>
          </a:p>
        </p:txBody>
      </p:sp>
      <p:sp>
        <p:nvSpPr>
          <p:cNvPr id="6" name="Oval 7">
            <a:extLst>
              <a:ext uri="{FF2B5EF4-FFF2-40B4-BE49-F238E27FC236}">
                <a16:creationId xmlns:a16="http://schemas.microsoft.com/office/drawing/2014/main" id="{DA5101D5-A7EF-4AAA-8218-0F65F75E94A7}"/>
              </a:ext>
            </a:extLst>
          </p:cNvPr>
          <p:cNvSpPr>
            <a:spLocks noChangeArrowheads="1"/>
          </p:cNvSpPr>
          <p:nvPr/>
        </p:nvSpPr>
        <p:spPr bwMode="auto">
          <a:xfrm>
            <a:off x="134938" y="2867509"/>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Fysiska </a:t>
            </a:r>
          </a:p>
          <a:p>
            <a:pPr algn="ctr" fontAlgn="auto">
              <a:spcBef>
                <a:spcPts val="0"/>
              </a:spcBef>
              <a:spcAft>
                <a:spcPts val="0"/>
              </a:spcAft>
              <a:defRPr/>
            </a:pPr>
            <a:r>
              <a:rPr lang="sv-SE" sz="1200">
                <a:solidFill>
                  <a:schemeClr val="bg1"/>
                </a:solidFill>
              </a:rPr>
              <a:t>arbetsmiljön</a:t>
            </a:r>
          </a:p>
        </p:txBody>
      </p:sp>
      <p:sp>
        <p:nvSpPr>
          <p:cNvPr id="7" name="Oval 8">
            <a:extLst>
              <a:ext uri="{FF2B5EF4-FFF2-40B4-BE49-F238E27FC236}">
                <a16:creationId xmlns:a16="http://schemas.microsoft.com/office/drawing/2014/main" id="{9D8BB9CC-263F-4F27-80B4-9EC21C1990BE}"/>
              </a:ext>
            </a:extLst>
          </p:cNvPr>
          <p:cNvSpPr>
            <a:spLocks noChangeArrowheads="1"/>
          </p:cNvSpPr>
          <p:nvPr/>
        </p:nvSpPr>
        <p:spPr bwMode="auto">
          <a:xfrm>
            <a:off x="6259513" y="2827821"/>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Utbildnings-</a:t>
            </a:r>
          </a:p>
          <a:p>
            <a:pPr algn="ctr" fontAlgn="auto">
              <a:spcBef>
                <a:spcPts val="0"/>
              </a:spcBef>
              <a:spcAft>
                <a:spcPts val="0"/>
              </a:spcAft>
              <a:defRPr/>
            </a:pPr>
            <a:r>
              <a:rPr lang="sv-SE" sz="1200">
                <a:solidFill>
                  <a:schemeClr val="bg1"/>
                </a:solidFill>
              </a:rPr>
              <a:t>möjligheter</a:t>
            </a:r>
          </a:p>
        </p:txBody>
      </p:sp>
      <p:sp>
        <p:nvSpPr>
          <p:cNvPr id="8" name="Oval 9">
            <a:extLst>
              <a:ext uri="{FF2B5EF4-FFF2-40B4-BE49-F238E27FC236}">
                <a16:creationId xmlns:a16="http://schemas.microsoft.com/office/drawing/2014/main" id="{A7D182FB-61AF-4B26-82DD-BB78F328083D}"/>
              </a:ext>
            </a:extLst>
          </p:cNvPr>
          <p:cNvSpPr>
            <a:spLocks noChangeArrowheads="1"/>
          </p:cNvSpPr>
          <p:nvPr/>
        </p:nvSpPr>
        <p:spPr bwMode="auto">
          <a:xfrm>
            <a:off x="173038" y="3723423"/>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Kompetens</a:t>
            </a:r>
          </a:p>
          <a:p>
            <a:pPr algn="ctr" fontAlgn="auto">
              <a:spcBef>
                <a:spcPts val="0"/>
              </a:spcBef>
              <a:spcAft>
                <a:spcPts val="0"/>
              </a:spcAft>
              <a:defRPr/>
            </a:pPr>
            <a:r>
              <a:rPr lang="sv-SE" sz="1200">
                <a:solidFill>
                  <a:schemeClr val="bg1"/>
                </a:solidFill>
              </a:rPr>
              <a:t>i arbetet</a:t>
            </a:r>
          </a:p>
        </p:txBody>
      </p:sp>
      <p:sp>
        <p:nvSpPr>
          <p:cNvPr id="9" name="Oval 10">
            <a:extLst>
              <a:ext uri="{FF2B5EF4-FFF2-40B4-BE49-F238E27FC236}">
                <a16:creationId xmlns:a16="http://schemas.microsoft.com/office/drawing/2014/main" id="{6C645DD2-EAC8-427D-989F-EF4960413907}"/>
              </a:ext>
            </a:extLst>
          </p:cNvPr>
          <p:cNvSpPr>
            <a:spLocks noChangeArrowheads="1"/>
          </p:cNvSpPr>
          <p:nvPr/>
        </p:nvSpPr>
        <p:spPr bwMode="auto">
          <a:xfrm>
            <a:off x="6269038" y="3748823"/>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Trivsel</a:t>
            </a:r>
          </a:p>
        </p:txBody>
      </p:sp>
      <p:sp>
        <p:nvSpPr>
          <p:cNvPr id="10" name="Oval 11">
            <a:extLst>
              <a:ext uri="{FF2B5EF4-FFF2-40B4-BE49-F238E27FC236}">
                <a16:creationId xmlns:a16="http://schemas.microsoft.com/office/drawing/2014/main" id="{8CACAAAC-A537-49E1-ADCA-D2BE25ACB0F7}"/>
              </a:ext>
            </a:extLst>
          </p:cNvPr>
          <p:cNvSpPr>
            <a:spLocks noChangeArrowheads="1"/>
          </p:cNvSpPr>
          <p:nvPr/>
        </p:nvSpPr>
        <p:spPr bwMode="auto">
          <a:xfrm>
            <a:off x="147638" y="4640341"/>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Rehabilitering</a:t>
            </a:r>
          </a:p>
        </p:txBody>
      </p:sp>
      <p:sp>
        <p:nvSpPr>
          <p:cNvPr id="11" name="Oval 13">
            <a:extLst>
              <a:ext uri="{FF2B5EF4-FFF2-40B4-BE49-F238E27FC236}">
                <a16:creationId xmlns:a16="http://schemas.microsoft.com/office/drawing/2014/main" id="{BFBA4E09-055D-4E34-B0FA-36F64D8E1234}"/>
              </a:ext>
            </a:extLst>
          </p:cNvPr>
          <p:cNvSpPr>
            <a:spLocks noChangeArrowheads="1"/>
          </p:cNvSpPr>
          <p:nvPr/>
        </p:nvSpPr>
        <p:spPr bwMode="auto">
          <a:xfrm>
            <a:off x="1154906" y="5332756"/>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Motivation i</a:t>
            </a:r>
          </a:p>
          <a:p>
            <a:pPr algn="ctr" fontAlgn="auto">
              <a:spcBef>
                <a:spcPts val="0"/>
              </a:spcBef>
              <a:spcAft>
                <a:spcPts val="0"/>
              </a:spcAft>
              <a:defRPr/>
            </a:pPr>
            <a:r>
              <a:rPr lang="sv-SE" sz="1200" dirty="0">
                <a:solidFill>
                  <a:schemeClr val="bg1"/>
                </a:solidFill>
              </a:rPr>
              <a:t>arbetet</a:t>
            </a:r>
          </a:p>
        </p:txBody>
      </p:sp>
      <p:sp>
        <p:nvSpPr>
          <p:cNvPr id="12" name="Oval 14">
            <a:extLst>
              <a:ext uri="{FF2B5EF4-FFF2-40B4-BE49-F238E27FC236}">
                <a16:creationId xmlns:a16="http://schemas.microsoft.com/office/drawing/2014/main" id="{B36B7A0F-B74F-4978-95A0-26929EE99253}"/>
              </a:ext>
            </a:extLst>
          </p:cNvPr>
          <p:cNvSpPr>
            <a:spLocks noChangeArrowheads="1"/>
          </p:cNvSpPr>
          <p:nvPr/>
        </p:nvSpPr>
        <p:spPr bwMode="auto">
          <a:xfrm>
            <a:off x="2178050" y="1954696"/>
            <a:ext cx="1655763"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Kundrelationer</a:t>
            </a:r>
          </a:p>
        </p:txBody>
      </p:sp>
      <p:sp>
        <p:nvSpPr>
          <p:cNvPr id="13" name="Oval 15">
            <a:extLst>
              <a:ext uri="{FF2B5EF4-FFF2-40B4-BE49-F238E27FC236}">
                <a16:creationId xmlns:a16="http://schemas.microsoft.com/office/drawing/2014/main" id="{47754481-2CF3-4340-9B4C-A26835E7CAA3}"/>
              </a:ext>
            </a:extLst>
          </p:cNvPr>
          <p:cNvSpPr>
            <a:spLocks noChangeArrowheads="1"/>
          </p:cNvSpPr>
          <p:nvPr/>
        </p:nvSpPr>
        <p:spPr bwMode="auto">
          <a:xfrm>
            <a:off x="8321675" y="1935646"/>
            <a:ext cx="1655763"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Säkerhet</a:t>
            </a:r>
          </a:p>
        </p:txBody>
      </p:sp>
      <p:sp>
        <p:nvSpPr>
          <p:cNvPr id="14" name="Oval 16">
            <a:extLst>
              <a:ext uri="{FF2B5EF4-FFF2-40B4-BE49-F238E27FC236}">
                <a16:creationId xmlns:a16="http://schemas.microsoft.com/office/drawing/2014/main" id="{F09ECDF1-6117-4F21-9540-9BC8E1158943}"/>
              </a:ext>
            </a:extLst>
          </p:cNvPr>
          <p:cNvSpPr>
            <a:spLocks noChangeArrowheads="1"/>
          </p:cNvSpPr>
          <p:nvPr/>
        </p:nvSpPr>
        <p:spPr bwMode="auto">
          <a:xfrm>
            <a:off x="2206625" y="2830996"/>
            <a:ext cx="1655763"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Goda &amp; tydliga</a:t>
            </a:r>
          </a:p>
          <a:p>
            <a:pPr algn="ctr" fontAlgn="auto">
              <a:spcBef>
                <a:spcPts val="0"/>
              </a:spcBef>
              <a:spcAft>
                <a:spcPts val="0"/>
              </a:spcAft>
              <a:defRPr/>
            </a:pPr>
            <a:r>
              <a:rPr lang="sv-SE" sz="1200">
                <a:solidFill>
                  <a:schemeClr val="bg1"/>
                </a:solidFill>
              </a:rPr>
              <a:t>rutiner</a:t>
            </a:r>
          </a:p>
        </p:txBody>
      </p:sp>
      <p:sp>
        <p:nvSpPr>
          <p:cNvPr id="15" name="Oval 18">
            <a:extLst>
              <a:ext uri="{FF2B5EF4-FFF2-40B4-BE49-F238E27FC236}">
                <a16:creationId xmlns:a16="http://schemas.microsoft.com/office/drawing/2014/main" id="{A07024C8-A92D-4FC3-95C2-0020ADF9A47A}"/>
              </a:ext>
            </a:extLst>
          </p:cNvPr>
          <p:cNvSpPr>
            <a:spLocks noChangeArrowheads="1"/>
          </p:cNvSpPr>
          <p:nvPr/>
        </p:nvSpPr>
        <p:spPr bwMode="auto">
          <a:xfrm>
            <a:off x="8331200" y="2783371"/>
            <a:ext cx="1655763"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Bra ledarskap</a:t>
            </a:r>
          </a:p>
        </p:txBody>
      </p:sp>
      <p:sp>
        <p:nvSpPr>
          <p:cNvPr id="16" name="Oval 19">
            <a:extLst>
              <a:ext uri="{FF2B5EF4-FFF2-40B4-BE49-F238E27FC236}">
                <a16:creationId xmlns:a16="http://schemas.microsoft.com/office/drawing/2014/main" id="{192E84A2-BD51-46B9-95CA-E40DBB70282F}"/>
              </a:ext>
            </a:extLst>
          </p:cNvPr>
          <p:cNvSpPr>
            <a:spLocks noChangeArrowheads="1"/>
          </p:cNvSpPr>
          <p:nvPr/>
        </p:nvSpPr>
        <p:spPr bwMode="auto">
          <a:xfrm>
            <a:off x="8340725" y="3763111"/>
            <a:ext cx="1655763"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Bra medarbetar-</a:t>
            </a:r>
          </a:p>
          <a:p>
            <a:pPr algn="ctr" fontAlgn="auto">
              <a:spcBef>
                <a:spcPts val="0"/>
              </a:spcBef>
              <a:spcAft>
                <a:spcPts val="0"/>
              </a:spcAft>
              <a:defRPr/>
            </a:pPr>
            <a:r>
              <a:rPr lang="sv-SE" sz="1200">
                <a:solidFill>
                  <a:schemeClr val="bg1"/>
                </a:solidFill>
              </a:rPr>
              <a:t>skap</a:t>
            </a:r>
          </a:p>
        </p:txBody>
      </p:sp>
      <p:sp>
        <p:nvSpPr>
          <p:cNvPr id="17" name="Oval 20">
            <a:extLst>
              <a:ext uri="{FF2B5EF4-FFF2-40B4-BE49-F238E27FC236}">
                <a16:creationId xmlns:a16="http://schemas.microsoft.com/office/drawing/2014/main" id="{72A0D7F4-9F94-4138-9839-A7DAEF8E86AB}"/>
              </a:ext>
            </a:extLst>
          </p:cNvPr>
          <p:cNvSpPr>
            <a:spLocks noChangeArrowheads="1"/>
          </p:cNvSpPr>
          <p:nvPr/>
        </p:nvSpPr>
        <p:spPr bwMode="auto">
          <a:xfrm>
            <a:off x="10393363" y="1935646"/>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Utrustning</a:t>
            </a:r>
          </a:p>
        </p:txBody>
      </p:sp>
      <p:sp>
        <p:nvSpPr>
          <p:cNvPr id="18" name="Oval 21">
            <a:extLst>
              <a:ext uri="{FF2B5EF4-FFF2-40B4-BE49-F238E27FC236}">
                <a16:creationId xmlns:a16="http://schemas.microsoft.com/office/drawing/2014/main" id="{E73617BF-B303-441D-94EC-7B5ABCACBAE3}"/>
              </a:ext>
            </a:extLst>
          </p:cNvPr>
          <p:cNvSpPr>
            <a:spLocks noChangeArrowheads="1"/>
          </p:cNvSpPr>
          <p:nvPr/>
        </p:nvSpPr>
        <p:spPr bwMode="auto">
          <a:xfrm>
            <a:off x="4249738" y="1954696"/>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Butikslokalen</a:t>
            </a:r>
          </a:p>
        </p:txBody>
      </p:sp>
      <p:sp>
        <p:nvSpPr>
          <p:cNvPr id="19" name="Oval 22">
            <a:extLst>
              <a:ext uri="{FF2B5EF4-FFF2-40B4-BE49-F238E27FC236}">
                <a16:creationId xmlns:a16="http://schemas.microsoft.com/office/drawing/2014/main" id="{E167D446-09B3-48CD-92A9-7A4169B74075}"/>
              </a:ext>
            </a:extLst>
          </p:cNvPr>
          <p:cNvSpPr>
            <a:spLocks noChangeArrowheads="1"/>
          </p:cNvSpPr>
          <p:nvPr/>
        </p:nvSpPr>
        <p:spPr bwMode="auto">
          <a:xfrm>
            <a:off x="4316413" y="3744061"/>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Kvinna / Man</a:t>
            </a:r>
          </a:p>
          <a:p>
            <a:pPr algn="ctr" fontAlgn="auto">
              <a:spcBef>
                <a:spcPts val="0"/>
              </a:spcBef>
              <a:spcAft>
                <a:spcPts val="0"/>
              </a:spcAft>
              <a:defRPr/>
            </a:pPr>
            <a:r>
              <a:rPr lang="sv-SE" sz="1200" dirty="0">
                <a:solidFill>
                  <a:schemeClr val="bg1"/>
                </a:solidFill>
              </a:rPr>
              <a:t>Äldre / Yngre</a:t>
            </a:r>
          </a:p>
        </p:txBody>
      </p:sp>
      <p:sp>
        <p:nvSpPr>
          <p:cNvPr id="20" name="Oval 23">
            <a:extLst>
              <a:ext uri="{FF2B5EF4-FFF2-40B4-BE49-F238E27FC236}">
                <a16:creationId xmlns:a16="http://schemas.microsoft.com/office/drawing/2014/main" id="{C4713598-6E76-434D-B82C-35C48069C821}"/>
              </a:ext>
            </a:extLst>
          </p:cNvPr>
          <p:cNvSpPr>
            <a:spLocks noChangeArrowheads="1"/>
          </p:cNvSpPr>
          <p:nvPr/>
        </p:nvSpPr>
        <p:spPr bwMode="auto">
          <a:xfrm>
            <a:off x="8267700" y="4718128"/>
            <a:ext cx="1655763"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Personal –</a:t>
            </a:r>
          </a:p>
          <a:p>
            <a:pPr algn="ctr" fontAlgn="auto">
              <a:spcBef>
                <a:spcPts val="0"/>
              </a:spcBef>
              <a:spcAft>
                <a:spcPts val="0"/>
              </a:spcAft>
              <a:defRPr/>
            </a:pPr>
            <a:r>
              <a:rPr lang="sv-SE" sz="1200">
                <a:solidFill>
                  <a:schemeClr val="bg1"/>
                </a:solidFill>
              </a:rPr>
              <a:t>aktiviteter</a:t>
            </a:r>
          </a:p>
        </p:txBody>
      </p:sp>
      <p:sp>
        <p:nvSpPr>
          <p:cNvPr id="21" name="Oval 24">
            <a:extLst>
              <a:ext uri="{FF2B5EF4-FFF2-40B4-BE49-F238E27FC236}">
                <a16:creationId xmlns:a16="http://schemas.microsoft.com/office/drawing/2014/main" id="{8CE27AD1-6DA3-4F43-9E5C-FD7835B4484D}"/>
              </a:ext>
            </a:extLst>
          </p:cNvPr>
          <p:cNvSpPr>
            <a:spLocks noChangeArrowheads="1"/>
          </p:cNvSpPr>
          <p:nvPr/>
        </p:nvSpPr>
        <p:spPr bwMode="auto">
          <a:xfrm>
            <a:off x="10402888" y="2783371"/>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Bra personal –</a:t>
            </a:r>
          </a:p>
          <a:p>
            <a:pPr algn="ctr" fontAlgn="auto">
              <a:spcBef>
                <a:spcPts val="0"/>
              </a:spcBef>
              <a:spcAft>
                <a:spcPts val="0"/>
              </a:spcAft>
              <a:defRPr/>
            </a:pPr>
            <a:r>
              <a:rPr lang="sv-SE" sz="1200" dirty="0">
                <a:solidFill>
                  <a:schemeClr val="bg1"/>
                </a:solidFill>
              </a:rPr>
              <a:t>planering</a:t>
            </a:r>
          </a:p>
        </p:txBody>
      </p:sp>
      <p:sp>
        <p:nvSpPr>
          <p:cNvPr id="22" name="Oval 25">
            <a:extLst>
              <a:ext uri="{FF2B5EF4-FFF2-40B4-BE49-F238E27FC236}">
                <a16:creationId xmlns:a16="http://schemas.microsoft.com/office/drawing/2014/main" id="{3B5573A7-ED7C-4085-9F20-1F40EEF42824}"/>
              </a:ext>
            </a:extLst>
          </p:cNvPr>
          <p:cNvSpPr>
            <a:spLocks noChangeArrowheads="1"/>
          </p:cNvSpPr>
          <p:nvPr/>
        </p:nvSpPr>
        <p:spPr bwMode="auto">
          <a:xfrm>
            <a:off x="2219325" y="4718128"/>
            <a:ext cx="1655763"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Kommunikation</a:t>
            </a:r>
          </a:p>
        </p:txBody>
      </p:sp>
      <p:sp>
        <p:nvSpPr>
          <p:cNvPr id="23" name="Oval 26">
            <a:extLst>
              <a:ext uri="{FF2B5EF4-FFF2-40B4-BE49-F238E27FC236}">
                <a16:creationId xmlns:a16="http://schemas.microsoft.com/office/drawing/2014/main" id="{B8157304-7F81-4183-AA8A-E845DAE25AAB}"/>
              </a:ext>
            </a:extLst>
          </p:cNvPr>
          <p:cNvSpPr>
            <a:spLocks noChangeArrowheads="1"/>
          </p:cNvSpPr>
          <p:nvPr/>
        </p:nvSpPr>
        <p:spPr bwMode="auto">
          <a:xfrm>
            <a:off x="6208713" y="4646691"/>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Hälsa</a:t>
            </a:r>
          </a:p>
        </p:txBody>
      </p:sp>
      <p:sp>
        <p:nvSpPr>
          <p:cNvPr id="24" name="Oval 44">
            <a:extLst>
              <a:ext uri="{FF2B5EF4-FFF2-40B4-BE49-F238E27FC236}">
                <a16:creationId xmlns:a16="http://schemas.microsoft.com/office/drawing/2014/main" id="{AFB1E207-682A-41BF-BC4C-BAB44955BEC0}"/>
              </a:ext>
            </a:extLst>
          </p:cNvPr>
          <p:cNvSpPr>
            <a:spLocks noChangeArrowheads="1"/>
          </p:cNvSpPr>
          <p:nvPr/>
        </p:nvSpPr>
        <p:spPr bwMode="auto">
          <a:xfrm>
            <a:off x="2244725" y="3744061"/>
            <a:ext cx="1655763"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a:solidFill>
                  <a:schemeClr val="bg1"/>
                </a:solidFill>
              </a:rPr>
              <a:t>Introduktion</a:t>
            </a:r>
          </a:p>
        </p:txBody>
      </p:sp>
      <p:sp>
        <p:nvSpPr>
          <p:cNvPr id="25" name="Oval 20">
            <a:extLst>
              <a:ext uri="{FF2B5EF4-FFF2-40B4-BE49-F238E27FC236}">
                <a16:creationId xmlns:a16="http://schemas.microsoft.com/office/drawing/2014/main" id="{4170E353-57C6-48C3-A3B0-B8055F31100A}"/>
              </a:ext>
            </a:extLst>
          </p:cNvPr>
          <p:cNvSpPr>
            <a:spLocks noChangeArrowheads="1"/>
          </p:cNvSpPr>
          <p:nvPr/>
        </p:nvSpPr>
        <p:spPr bwMode="auto">
          <a:xfrm>
            <a:off x="4291013" y="2830996"/>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Belastnings –</a:t>
            </a:r>
          </a:p>
          <a:p>
            <a:pPr algn="ctr" fontAlgn="auto">
              <a:spcBef>
                <a:spcPts val="0"/>
              </a:spcBef>
              <a:spcAft>
                <a:spcPts val="0"/>
              </a:spcAft>
              <a:defRPr/>
            </a:pPr>
            <a:r>
              <a:rPr lang="sv-SE" sz="1200" dirty="0">
                <a:solidFill>
                  <a:schemeClr val="bg1"/>
                </a:solidFill>
              </a:rPr>
              <a:t>ergonomi</a:t>
            </a:r>
          </a:p>
        </p:txBody>
      </p:sp>
      <p:sp>
        <p:nvSpPr>
          <p:cNvPr id="26" name="textruta 25">
            <a:extLst>
              <a:ext uri="{FF2B5EF4-FFF2-40B4-BE49-F238E27FC236}">
                <a16:creationId xmlns:a16="http://schemas.microsoft.com/office/drawing/2014/main" id="{CA34474F-C1C0-4CDB-95B9-42DA155E20A4}"/>
              </a:ext>
            </a:extLst>
          </p:cNvPr>
          <p:cNvSpPr txBox="1">
            <a:spLocks noChangeArrowheads="1"/>
          </p:cNvSpPr>
          <p:nvPr/>
        </p:nvSpPr>
        <p:spPr bwMode="auto">
          <a:xfrm>
            <a:off x="4674800" y="5678818"/>
            <a:ext cx="7345750" cy="276999"/>
          </a:xfrm>
          <a:prstGeom prst="rect">
            <a:avLst/>
          </a:prstGeom>
          <a:solidFill>
            <a:srgbClr val="00B050"/>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sz="1200" b="1" i="1" dirty="0">
                <a:solidFill>
                  <a:schemeClr val="bg1"/>
                </a:solidFill>
                <a:latin typeface="+mn-lt"/>
              </a:rPr>
              <a:t>Effektiv PA 2025-2026 – grönt ljus inom alla områden</a:t>
            </a:r>
          </a:p>
        </p:txBody>
      </p:sp>
      <p:sp>
        <p:nvSpPr>
          <p:cNvPr id="27" name="Oval 22">
            <a:extLst>
              <a:ext uri="{FF2B5EF4-FFF2-40B4-BE49-F238E27FC236}">
                <a16:creationId xmlns:a16="http://schemas.microsoft.com/office/drawing/2014/main" id="{8766DFEB-2E1D-47ED-B00B-40C8300D7F20}"/>
              </a:ext>
            </a:extLst>
          </p:cNvPr>
          <p:cNvSpPr>
            <a:spLocks noChangeArrowheads="1"/>
          </p:cNvSpPr>
          <p:nvPr/>
        </p:nvSpPr>
        <p:spPr bwMode="auto">
          <a:xfrm>
            <a:off x="10439400" y="3777398"/>
            <a:ext cx="1655763"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Introduktion</a:t>
            </a:r>
          </a:p>
        </p:txBody>
      </p:sp>
      <p:sp>
        <p:nvSpPr>
          <p:cNvPr id="28" name="Oval 22">
            <a:extLst>
              <a:ext uri="{FF2B5EF4-FFF2-40B4-BE49-F238E27FC236}">
                <a16:creationId xmlns:a16="http://schemas.microsoft.com/office/drawing/2014/main" id="{E5895EED-E32D-4936-B5D7-3728D50D9508}"/>
              </a:ext>
            </a:extLst>
          </p:cNvPr>
          <p:cNvSpPr>
            <a:spLocks noChangeArrowheads="1"/>
          </p:cNvSpPr>
          <p:nvPr/>
        </p:nvSpPr>
        <p:spPr bwMode="auto">
          <a:xfrm>
            <a:off x="4316413" y="4668916"/>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Medarbetarsamtal</a:t>
            </a:r>
          </a:p>
          <a:p>
            <a:pPr algn="ctr" fontAlgn="auto">
              <a:spcBef>
                <a:spcPts val="0"/>
              </a:spcBef>
              <a:spcAft>
                <a:spcPts val="0"/>
              </a:spcAft>
              <a:defRPr/>
            </a:pPr>
            <a:r>
              <a:rPr lang="sv-SE" sz="1200" dirty="0" err="1">
                <a:solidFill>
                  <a:schemeClr val="bg1"/>
                </a:solidFill>
              </a:rPr>
              <a:t>Coaching</a:t>
            </a:r>
            <a:endParaRPr lang="sv-SE" sz="1200" dirty="0">
              <a:solidFill>
                <a:schemeClr val="bg1"/>
              </a:solidFill>
            </a:endParaRPr>
          </a:p>
        </p:txBody>
      </p:sp>
      <p:sp>
        <p:nvSpPr>
          <p:cNvPr id="29" name="Oval 22">
            <a:extLst>
              <a:ext uri="{FF2B5EF4-FFF2-40B4-BE49-F238E27FC236}">
                <a16:creationId xmlns:a16="http://schemas.microsoft.com/office/drawing/2014/main" id="{792D2332-8009-4688-BED2-886544660947}"/>
              </a:ext>
            </a:extLst>
          </p:cNvPr>
          <p:cNvSpPr>
            <a:spLocks noChangeArrowheads="1"/>
          </p:cNvSpPr>
          <p:nvPr/>
        </p:nvSpPr>
        <p:spPr bwMode="auto">
          <a:xfrm>
            <a:off x="10364788" y="4675266"/>
            <a:ext cx="1655762" cy="720725"/>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sv-SE" sz="1200" dirty="0">
                <a:solidFill>
                  <a:schemeClr val="bg1"/>
                </a:solidFill>
              </a:rPr>
              <a:t>Personal –</a:t>
            </a:r>
          </a:p>
          <a:p>
            <a:pPr algn="ctr" fontAlgn="auto">
              <a:spcBef>
                <a:spcPts val="0"/>
              </a:spcBef>
              <a:spcAft>
                <a:spcPts val="0"/>
              </a:spcAft>
              <a:defRPr/>
            </a:pPr>
            <a:r>
              <a:rPr lang="sv-SE" sz="1200" dirty="0">
                <a:solidFill>
                  <a:schemeClr val="bg1"/>
                </a:solidFill>
              </a:rPr>
              <a:t>utrymmen</a:t>
            </a:r>
          </a:p>
        </p:txBody>
      </p:sp>
    </p:spTree>
    <p:extLst>
      <p:ext uri="{BB962C8B-B14F-4D97-AF65-F5344CB8AC3E}">
        <p14:creationId xmlns:p14="http://schemas.microsoft.com/office/powerpoint/2010/main" val="378072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Rubrik 1">
            <a:extLst>
              <a:ext uri="{FF2B5EF4-FFF2-40B4-BE49-F238E27FC236}">
                <a16:creationId xmlns:a16="http://schemas.microsoft.com/office/drawing/2014/main" id="{98F319B1-8AC0-4AB0-BBFC-ADB9B08B3F89}"/>
              </a:ext>
            </a:extLst>
          </p:cNvPr>
          <p:cNvSpPr>
            <a:spLocks noGrp="1"/>
          </p:cNvSpPr>
          <p:nvPr>
            <p:ph type="title"/>
          </p:nvPr>
        </p:nvSpPr>
        <p:spPr>
          <a:xfrm>
            <a:off x="860612" y="1138228"/>
            <a:ext cx="3793685" cy="3858767"/>
          </a:xfrm>
        </p:spPr>
        <p:txBody>
          <a:bodyPr anchor="ctr">
            <a:normAutofit/>
          </a:bodyPr>
          <a:lstStyle/>
          <a:p>
            <a:r>
              <a:rPr lang="sv-SE" sz="3600"/>
              <a:t>Tydliga roller och ansvar</a:t>
            </a:r>
          </a:p>
        </p:txBody>
      </p:sp>
      <p:grpSp>
        <p:nvGrpSpPr>
          <p:cNvPr id="15" name="Group 14">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6" name="Rectangle 15">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FBD9C94-2486-4C70-921E-B13CA1648CB4}"/>
              </a:ext>
            </a:extLst>
          </p:cNvPr>
          <p:cNvSpPr>
            <a:spLocks noGrp="1"/>
          </p:cNvSpPr>
          <p:nvPr>
            <p:ph idx="1"/>
          </p:nvPr>
        </p:nvSpPr>
        <p:spPr>
          <a:xfrm>
            <a:off x="5584483" y="1138228"/>
            <a:ext cx="5440680" cy="3858768"/>
          </a:xfrm>
        </p:spPr>
        <p:txBody>
          <a:bodyPr anchor="ctr">
            <a:normAutofit/>
          </a:bodyPr>
          <a:lstStyle/>
          <a:p>
            <a:pPr marL="0" indent="0">
              <a:lnSpc>
                <a:spcPct val="110000"/>
              </a:lnSpc>
              <a:buNone/>
            </a:pPr>
            <a:r>
              <a:rPr lang="sv-SE">
                <a:solidFill>
                  <a:srgbClr val="000000"/>
                </a:solidFill>
              </a:rPr>
              <a:t>Inom företaget har vi en tydlig rollfördelning avseende hur vårt arbetsmiljöarbete ska bedrivas på strategisk och operativ nivå. Syftet är att samtliga inom butiken skall veta sin roll och vilket ansvar man har i sina arbetsuppgifter. </a:t>
            </a:r>
            <a:br>
              <a:rPr lang="sv-SE">
                <a:solidFill>
                  <a:srgbClr val="000000"/>
                </a:solidFill>
              </a:rPr>
            </a:br>
            <a:br>
              <a:rPr lang="sv-SE">
                <a:solidFill>
                  <a:srgbClr val="000000"/>
                </a:solidFill>
              </a:rPr>
            </a:br>
            <a:r>
              <a:rPr lang="sv-SE">
                <a:solidFill>
                  <a:srgbClr val="000000"/>
                </a:solidFill>
              </a:rPr>
              <a:t>Från styrelse till verkställande ledning vidare till operativa chefer inom våra affärsområden har en s.k. skriftlig fördelning av arbetsmiljöuppgifter genomförts. </a:t>
            </a:r>
            <a:br>
              <a:rPr lang="sv-SE">
                <a:solidFill>
                  <a:srgbClr val="000000"/>
                </a:solidFill>
              </a:rPr>
            </a:br>
            <a:endParaRPr lang="sv-SE">
              <a:solidFill>
                <a:srgbClr val="000000"/>
              </a:solidFill>
            </a:endParaRPr>
          </a:p>
        </p:txBody>
      </p:sp>
      <p:pic>
        <p:nvPicPr>
          <p:cNvPr id="21" name="Picture 20">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47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F0199-CF7F-4F73-92B7-C0B2B401FD52}"/>
              </a:ext>
            </a:extLst>
          </p:cNvPr>
          <p:cNvSpPr>
            <a:spLocks noGrp="1"/>
          </p:cNvSpPr>
          <p:nvPr>
            <p:ph type="title"/>
          </p:nvPr>
        </p:nvSpPr>
        <p:spPr>
          <a:xfrm>
            <a:off x="1451579" y="804519"/>
            <a:ext cx="9603275" cy="1049235"/>
          </a:xfrm>
        </p:spPr>
        <p:txBody>
          <a:bodyPr>
            <a:normAutofit/>
          </a:bodyPr>
          <a:lstStyle/>
          <a:p>
            <a:r>
              <a:rPr lang="sv-SE"/>
              <a:t>Ditt arbetsmiljöansvar</a:t>
            </a:r>
            <a:br>
              <a:rPr lang="sv-SE"/>
            </a:br>
            <a:r>
              <a:rPr lang="sv-SE"/>
              <a:t>chefer</a:t>
            </a:r>
          </a:p>
        </p:txBody>
      </p:sp>
      <p:graphicFrame>
        <p:nvGraphicFramePr>
          <p:cNvPr id="5" name="Platshållare för innehåll 2">
            <a:extLst>
              <a:ext uri="{FF2B5EF4-FFF2-40B4-BE49-F238E27FC236}">
                <a16:creationId xmlns:a16="http://schemas.microsoft.com/office/drawing/2014/main" id="{1BDE1BE9-61B6-4990-A6E3-18D65BCAD8E2}"/>
              </a:ext>
            </a:extLst>
          </p:cNvPr>
          <p:cNvGraphicFramePr>
            <a:graphicFrameLocks noGrp="1"/>
          </p:cNvGraphicFramePr>
          <p:nvPr>
            <p:ph idx="1"/>
            <p:extLst>
              <p:ext uri="{D42A27DB-BD31-4B8C-83A1-F6EECF244321}">
                <p14:modId xmlns:p14="http://schemas.microsoft.com/office/powerpoint/2010/main" val="2143930381"/>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65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F23CFD7-7A7C-47B6-8932-5F9485B06409}"/>
              </a:ext>
            </a:extLst>
          </p:cNvPr>
          <p:cNvSpPr>
            <a:spLocks noGrp="1"/>
          </p:cNvSpPr>
          <p:nvPr>
            <p:ph type="title"/>
          </p:nvPr>
        </p:nvSpPr>
        <p:spPr>
          <a:xfrm>
            <a:off x="1451579" y="1376053"/>
            <a:ext cx="9405891" cy="1002990"/>
          </a:xfrm>
        </p:spPr>
        <p:txBody>
          <a:bodyPr anchor="ctr">
            <a:normAutofit/>
          </a:bodyPr>
          <a:lstStyle/>
          <a:p>
            <a:r>
              <a:rPr lang="sv-SE"/>
              <a:t>Ditt arbetsmiljöansvar</a:t>
            </a:r>
            <a:br>
              <a:rPr lang="sv-SE"/>
            </a:br>
            <a:r>
              <a:rPr lang="sv-SE"/>
              <a:t>medarbetare</a:t>
            </a:r>
          </a:p>
        </p:txBody>
      </p:sp>
      <p:sp>
        <p:nvSpPr>
          <p:cNvPr id="3" name="Platshållare för innehåll 2">
            <a:extLst>
              <a:ext uri="{FF2B5EF4-FFF2-40B4-BE49-F238E27FC236}">
                <a16:creationId xmlns:a16="http://schemas.microsoft.com/office/drawing/2014/main" id="{D98FDBAD-60DA-4A1D-99C1-2F3FEE29908F}"/>
              </a:ext>
            </a:extLst>
          </p:cNvPr>
          <p:cNvSpPr>
            <a:spLocks noGrp="1"/>
          </p:cNvSpPr>
          <p:nvPr>
            <p:ph idx="1"/>
          </p:nvPr>
        </p:nvSpPr>
        <p:spPr>
          <a:xfrm>
            <a:off x="1451579" y="2464991"/>
            <a:ext cx="9631753" cy="2403571"/>
          </a:xfrm>
        </p:spPr>
        <p:txBody>
          <a:bodyPr>
            <a:normAutofit/>
          </a:bodyPr>
          <a:lstStyle/>
          <a:p>
            <a:pPr marL="0" indent="0">
              <a:lnSpc>
                <a:spcPct val="110000"/>
              </a:lnSpc>
              <a:buNone/>
            </a:pPr>
            <a:r>
              <a:rPr lang="sv-SE" sz="1900" dirty="0"/>
              <a:t>Även medarbetarna har ett arbetsmiljöansvar. Det kan handla om att följa instruktioner, använda skyddsutrustning och rapportera eventuella tillbud och brister (t.ex. om något har gått sönder alternativt förbättringsområden). </a:t>
            </a:r>
            <a:br>
              <a:rPr lang="sv-SE" sz="1900" dirty="0"/>
            </a:br>
            <a:br>
              <a:rPr lang="sv-SE" sz="1900" dirty="0"/>
            </a:br>
            <a:r>
              <a:rPr lang="sv-SE" sz="1900" dirty="0"/>
              <a:t>I uppdraget som skyddsombud har man inte något arbetsmiljöansvar (chefer och företagsledning är ansvariga), utan ska kontrollera och samverka kring arbetsmiljön för arbetstagarnas räkning.</a:t>
            </a:r>
          </a:p>
          <a:p>
            <a:pPr marL="0" indent="0">
              <a:lnSpc>
                <a:spcPct val="110000"/>
              </a:lnSpc>
              <a:buNone/>
            </a:pPr>
            <a:endParaRPr lang="sv-SE" sz="1900" dirty="0"/>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021513045"/>
      </p:ext>
    </p:extLst>
  </p:cSld>
  <p:clrMapOvr>
    <a:masterClrMapping/>
  </p:clrMapOvr>
</p:sld>
</file>

<file path=ppt/theme/theme1.xml><?xml version="1.0" encoding="utf-8"?>
<a:theme xmlns:a="http://schemas.openxmlformats.org/drawingml/2006/main" name="Galleri">
  <a:themeElements>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TM10001114[[fn=Galleri]]</Template>
  <TotalTime>72</TotalTime>
  <Words>892</Words>
  <Application>Microsoft Office PowerPoint</Application>
  <PresentationFormat>Bredbild</PresentationFormat>
  <Paragraphs>151</Paragraphs>
  <Slides>14</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Century Gothic</vt:lpstr>
      <vt:lpstr>Gill Sans MT</vt:lpstr>
      <vt:lpstr>Galleri</vt:lpstr>
      <vt:lpstr>Vårt arbetsmiljöarbete</vt:lpstr>
      <vt:lpstr>PowerPoint-presentation</vt:lpstr>
      <vt:lpstr>Agenda</vt:lpstr>
      <vt:lpstr>SAM – Vårt systematiska arbetsmiljöarbete</vt:lpstr>
      <vt:lpstr>Vårt systematiska arbetsmiljöarbete</vt:lpstr>
      <vt:lpstr>Vi ska vara bra på helheten</vt:lpstr>
      <vt:lpstr>Tydliga roller och ansvar</vt:lpstr>
      <vt:lpstr>Ditt arbetsmiljöansvar chefer</vt:lpstr>
      <vt:lpstr>Ditt arbetsmiljöansvar medarbetare</vt:lpstr>
      <vt:lpstr>Riskanalyser – ”riskkällor”</vt:lpstr>
      <vt:lpstr>Hur kartlägger vi riskerna? Några exempel!</vt:lpstr>
      <vt:lpstr>Riskområden (riskkällor) i vår arbetsmiljö </vt:lpstr>
      <vt:lpstr>Vår arbetsmiljö – risker (riskkällor) inom:</vt:lpstr>
      <vt:lpstr>Senaste skyddsronden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Vårt arbetsmiljöarbete</dc:title>
  <dc:creator>Henrik Olsson</dc:creator>
  <cp:lastModifiedBy>Henrik Olsson</cp:lastModifiedBy>
  <cp:revision>10</cp:revision>
  <dcterms:created xsi:type="dcterms:W3CDTF">2019-11-21T09:26:36Z</dcterms:created>
  <dcterms:modified xsi:type="dcterms:W3CDTF">2025-10-15T18:56:42Z</dcterms:modified>
</cp:coreProperties>
</file>